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57" r:id="rId3"/>
    <p:sldId id="274" r:id="rId4"/>
    <p:sldId id="262" r:id="rId5"/>
    <p:sldId id="275" r:id="rId6"/>
    <p:sldId id="280" r:id="rId7"/>
    <p:sldId id="282" r:id="rId8"/>
    <p:sldId id="276" r:id="rId9"/>
    <p:sldId id="281" r:id="rId10"/>
    <p:sldId id="277" r:id="rId11"/>
    <p:sldId id="278" r:id="rId12"/>
    <p:sldId id="279" r:id="rId13"/>
    <p:sldId id="267" r:id="rId14"/>
    <p:sldId id="268"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110" d="100"/>
          <a:sy n="110" d="100"/>
        </p:scale>
        <p:origin x="16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9"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1"/>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1"/>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4/6/2016</a:t>
            </a:fld>
            <a:endParaRPr lang="en-US"/>
          </a:p>
        </p:txBody>
      </p:sp>
      <p:sp>
        <p:nvSpPr>
          <p:cNvPr id="5" name="Footer Placeholder 4"/>
          <p:cNvSpPr>
            <a:spLocks noGrp="1"/>
          </p:cNvSpPr>
          <p:nvPr>
            <p:ph type="ftr" sz="quarter" idx="11"/>
          </p:nvPr>
        </p:nvSpPr>
        <p:spPr>
          <a:xfrm>
            <a:off x="2640598" y="6377460"/>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64948C-F421-48B1-929A-EA8392E02ACC}"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64948C-F421-48B1-929A-EA8392E02ACC}"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CD3EE-5F4E-4CBC-B99C-F61EC55D561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64948C-F421-48B1-929A-EA8392E02ACC}"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64948C-F421-48B1-929A-EA8392E02ACC}"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64948C-F421-48B1-929A-EA8392E02ACC}"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4948C-F421-48B1-929A-EA8392E02ACC}"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CD3EE-5F4E-4CBC-B99C-F61EC55D56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64948C-F421-48B1-929A-EA8392E02ACC}"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CD3EE-5F4E-4CBC-B99C-F61EC55D561D}"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664948C-F421-48B1-929A-EA8392E02ACC}" type="datetimeFigureOut">
              <a:rPr lang="en-US" smtClean="0"/>
              <a:t>4/6/2016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DFCD3EE-5F4E-4CBC-B99C-F61EC55D561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2" y="1"/>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64948C-F421-48B1-929A-EA8392E02ACC}" type="datetimeFigureOut">
              <a:rPr lang="en-US" smtClean="0"/>
              <a:t>4/6/2016</a:t>
            </a:fld>
            <a:endParaRPr lang="en-US"/>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DFCD3EE-5F4E-4CBC-B99C-F61EC55D56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959" y="1676402"/>
            <a:ext cx="7924800" cy="5181600"/>
          </a:xfrm>
        </p:spPr>
        <p:txBody>
          <a:bodyPr>
            <a:noAutofit/>
          </a:bodyPr>
          <a:lstStyle/>
          <a:p>
            <a:r>
              <a:rPr lang="en-US" sz="2800" dirty="0">
                <a:solidFill>
                  <a:schemeClr val="tx1"/>
                </a:solidFill>
                <a:latin typeface="Calibri" pitchFamily="34" charset="0"/>
              </a:rPr>
              <a:t>Foreground Characterization for the</a:t>
            </a:r>
            <a:br>
              <a:rPr lang="en-US" sz="2800" dirty="0">
                <a:solidFill>
                  <a:schemeClr val="tx1"/>
                </a:solidFill>
                <a:latin typeface="Calibri" pitchFamily="34" charset="0"/>
              </a:rPr>
            </a:br>
            <a:r>
              <a:rPr lang="en-US" sz="2800" dirty="0" smtClean="0">
                <a:solidFill>
                  <a:schemeClr val="tx1"/>
                </a:solidFill>
                <a:latin typeface="Calibri" pitchFamily="34" charset="0"/>
              </a:rPr>
              <a:t>Murchison </a:t>
            </a:r>
            <a:r>
              <a:rPr lang="en-US" sz="2800" dirty="0" err="1" smtClean="0">
                <a:solidFill>
                  <a:schemeClr val="tx1"/>
                </a:solidFill>
                <a:latin typeface="Calibri" pitchFamily="34" charset="0"/>
              </a:rPr>
              <a:t>Widefield</a:t>
            </a:r>
            <a:r>
              <a:rPr lang="en-US" sz="2800" dirty="0" smtClean="0">
                <a:solidFill>
                  <a:schemeClr val="tx1"/>
                </a:solidFill>
                <a:latin typeface="Calibri" pitchFamily="34" charset="0"/>
              </a:rPr>
              <a:t> Array's Northern </a:t>
            </a:r>
            <a:r>
              <a:rPr lang="en-US" sz="2800" dirty="0">
                <a:solidFill>
                  <a:schemeClr val="tx1"/>
                </a:solidFill>
                <a:latin typeface="Calibri" pitchFamily="34" charset="0"/>
              </a:rPr>
              <a:t/>
            </a:r>
            <a:br>
              <a:rPr lang="en-US" sz="2800" dirty="0">
                <a:solidFill>
                  <a:schemeClr val="tx1"/>
                </a:solidFill>
                <a:latin typeface="Calibri" pitchFamily="34" charset="0"/>
              </a:rPr>
            </a:br>
            <a:r>
              <a:rPr lang="en-US" sz="2800" dirty="0" err="1" smtClean="0">
                <a:solidFill>
                  <a:schemeClr val="tx1"/>
                </a:solidFill>
                <a:latin typeface="Calibri" pitchFamily="34" charset="0"/>
              </a:rPr>
              <a:t>Sidelobe</a:t>
            </a:r>
            <a:r>
              <a:rPr lang="en-US" sz="2800" dirty="0" smtClean="0">
                <a:solidFill>
                  <a:schemeClr val="tx1"/>
                </a:solidFill>
                <a:latin typeface="Calibri" pitchFamily="34" charset="0"/>
              </a:rPr>
              <a:t> </a:t>
            </a:r>
            <a:r>
              <a:rPr lang="en-US" sz="2800" dirty="0">
                <a:solidFill>
                  <a:schemeClr val="tx1"/>
                </a:solidFill>
                <a:latin typeface="Calibri" pitchFamily="34" charset="0"/>
              </a:rPr>
              <a:t>Using the </a:t>
            </a:r>
            <a:r>
              <a:rPr lang="en-US" sz="2800" dirty="0" smtClean="0">
                <a:solidFill>
                  <a:schemeClr val="tx1"/>
                </a:solidFill>
                <a:latin typeface="Calibri" pitchFamily="34" charset="0"/>
              </a:rPr>
              <a:t>VLA</a:t>
            </a:r>
            <a:r>
              <a:rPr lang="en-US" sz="3600" dirty="0" smtClean="0">
                <a:latin typeface="Calibri" pitchFamily="34" charset="0"/>
              </a:rPr>
              <a:t/>
            </a:r>
            <a:br>
              <a:rPr lang="en-US" sz="3600" dirty="0" smtClean="0">
                <a:latin typeface="Calibri" pitchFamily="34" charset="0"/>
              </a:rPr>
            </a:br>
            <a:r>
              <a:rPr lang="en-US" sz="3600" dirty="0" smtClean="0">
                <a:latin typeface="Calibri" pitchFamily="34" charset="0"/>
              </a:rPr>
              <a:t/>
            </a:r>
            <a:br>
              <a:rPr lang="en-US" sz="3600" dirty="0" smtClean="0">
                <a:latin typeface="Calibri" pitchFamily="34" charset="0"/>
              </a:rPr>
            </a:br>
            <a:r>
              <a:rPr lang="en-US" sz="3600" dirty="0">
                <a:latin typeface="Calibri" pitchFamily="34" charset="0"/>
              </a:rPr>
              <a:t/>
            </a:r>
            <a:br>
              <a:rPr lang="en-US" sz="3600" dirty="0">
                <a:latin typeface="Calibri" pitchFamily="34" charset="0"/>
              </a:rPr>
            </a:br>
            <a:r>
              <a:rPr lang="en-US" sz="2400" dirty="0" smtClean="0">
                <a:solidFill>
                  <a:schemeClr val="tx1"/>
                </a:solidFill>
                <a:latin typeface="Calibri" pitchFamily="34" charset="0"/>
              </a:rPr>
              <a:t>Spring 2016 NASA Space Grant Symposium</a:t>
            </a:r>
            <a:br>
              <a:rPr lang="en-US" sz="2400" dirty="0" smtClean="0">
                <a:solidFill>
                  <a:schemeClr val="tx1"/>
                </a:solidFill>
                <a:latin typeface="Calibri" pitchFamily="34" charset="0"/>
              </a:rPr>
            </a:br>
            <a:r>
              <a:rPr lang="en-US" sz="2400" dirty="0" smtClean="0">
                <a:solidFill>
                  <a:schemeClr val="tx1"/>
                </a:solidFill>
                <a:latin typeface="Calibri" pitchFamily="34" charset="0"/>
              </a:rPr>
              <a:t>University of Arizona, </a:t>
            </a:r>
            <a:r>
              <a:rPr lang="en-US" sz="2400" dirty="0" err="1" smtClean="0">
                <a:solidFill>
                  <a:schemeClr val="tx1"/>
                </a:solidFill>
                <a:latin typeface="Calibri" pitchFamily="34" charset="0"/>
              </a:rPr>
              <a:t>Tuscon</a:t>
            </a:r>
            <a:r>
              <a:rPr lang="en-US" sz="2400" dirty="0" smtClean="0">
                <a:solidFill>
                  <a:schemeClr val="tx1"/>
                </a:solidFill>
                <a:latin typeface="Calibri" pitchFamily="34" charset="0"/>
              </a:rPr>
              <a:t>, Arizona</a:t>
            </a:r>
            <a:r>
              <a:rPr lang="en-US" sz="3600" dirty="0">
                <a:latin typeface="Calibri" pitchFamily="34" charset="0"/>
              </a:rPr>
              <a:t/>
            </a:r>
            <a:br>
              <a:rPr lang="en-US" sz="3600" dirty="0">
                <a:latin typeface="Calibri" pitchFamily="34" charset="0"/>
              </a:rPr>
            </a:br>
            <a:r>
              <a:rPr lang="en-US" sz="3600" dirty="0">
                <a:latin typeface="Calibri" pitchFamily="34" charset="0"/>
              </a:rPr>
              <a:t/>
            </a:r>
            <a:br>
              <a:rPr lang="en-US" sz="3600" dirty="0">
                <a:latin typeface="Calibri" pitchFamily="34" charset="0"/>
              </a:rPr>
            </a:br>
            <a:r>
              <a:rPr lang="en-US" sz="2000" dirty="0" smtClean="0">
                <a:solidFill>
                  <a:schemeClr val="tx1"/>
                </a:solidFill>
                <a:latin typeface="Calibri" pitchFamily="34" charset="0"/>
              </a:rPr>
              <a:t>Michael Busch</a:t>
            </a:r>
            <a:br>
              <a:rPr lang="en-US" sz="2000" dirty="0" smtClean="0">
                <a:solidFill>
                  <a:schemeClr val="tx1"/>
                </a:solidFill>
                <a:latin typeface="Calibri" pitchFamily="34" charset="0"/>
              </a:rPr>
            </a:br>
            <a:r>
              <a:rPr lang="en-US" sz="2000" dirty="0" smtClean="0">
                <a:solidFill>
                  <a:schemeClr val="tx1"/>
                </a:solidFill>
                <a:latin typeface="Calibri" pitchFamily="34" charset="0"/>
              </a:rPr>
              <a:t>Dr. Judd Bowman</a:t>
            </a:r>
            <a:br>
              <a:rPr lang="en-US" sz="2000" dirty="0" smtClean="0">
                <a:solidFill>
                  <a:schemeClr val="tx1"/>
                </a:solidFill>
                <a:latin typeface="Calibri" pitchFamily="34" charset="0"/>
              </a:rPr>
            </a:br>
            <a:r>
              <a:rPr lang="en-US" sz="2000" dirty="0" smtClean="0">
                <a:solidFill>
                  <a:schemeClr val="tx1"/>
                </a:solidFill>
                <a:latin typeface="Calibri" pitchFamily="34" charset="0"/>
              </a:rPr>
              <a:t>Dr. Danny Jacobs</a:t>
            </a:r>
            <a:br>
              <a:rPr lang="en-US" sz="2000" dirty="0" smtClean="0">
                <a:solidFill>
                  <a:schemeClr val="tx1"/>
                </a:solidFill>
                <a:latin typeface="Calibri" pitchFamily="34" charset="0"/>
              </a:rPr>
            </a:br>
            <a:r>
              <a:rPr lang="en-US" sz="2000" dirty="0" err="1" smtClean="0">
                <a:solidFill>
                  <a:schemeClr val="tx1"/>
                </a:solidFill>
                <a:latin typeface="Calibri" pitchFamily="34" charset="0"/>
              </a:rPr>
              <a:t>Piyanat</a:t>
            </a:r>
            <a:r>
              <a:rPr lang="en-US" sz="2000" dirty="0" smtClean="0">
                <a:solidFill>
                  <a:schemeClr val="tx1"/>
                </a:solidFill>
                <a:latin typeface="Calibri" pitchFamily="34" charset="0"/>
              </a:rPr>
              <a:t> “Boom” </a:t>
            </a:r>
            <a:r>
              <a:rPr lang="en-US" sz="2000" dirty="0" err="1" smtClean="0">
                <a:solidFill>
                  <a:schemeClr val="tx1"/>
                </a:solidFill>
                <a:latin typeface="Calibri" pitchFamily="34" charset="0"/>
              </a:rPr>
              <a:t>Kittiwist</a:t>
            </a:r>
            <a:r>
              <a:rPr lang="en-US" sz="2000" dirty="0" smtClean="0">
                <a:solidFill>
                  <a:schemeClr val="tx1"/>
                </a:solidFill>
                <a:latin typeface="Calibri" pitchFamily="34" charset="0"/>
              </a:rPr>
              <a:t/>
            </a:r>
            <a:br>
              <a:rPr lang="en-US" sz="2000" dirty="0" smtClean="0">
                <a:solidFill>
                  <a:schemeClr val="tx1"/>
                </a:solidFill>
                <a:latin typeface="Calibri" pitchFamily="34" charset="0"/>
              </a:rPr>
            </a:br>
            <a:r>
              <a:rPr lang="en-US" sz="3200" dirty="0"/>
              <a:t/>
            </a:r>
            <a:br>
              <a:rPr lang="en-US" sz="3200" dirty="0"/>
            </a:b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824" y="4876801"/>
            <a:ext cx="1482177" cy="19812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919" y="6371303"/>
            <a:ext cx="2514600" cy="3244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1" y="115815"/>
            <a:ext cx="1603116" cy="12922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519" y="0"/>
            <a:ext cx="1718482" cy="15958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 y="0"/>
            <a:ext cx="2182188" cy="1523874"/>
          </a:xfrm>
          <a:prstGeom prst="rect">
            <a:avLst/>
          </a:prstGeom>
        </p:spPr>
      </p:pic>
    </p:spTree>
    <p:extLst>
      <p:ext uri="{BB962C8B-B14F-4D97-AF65-F5344CB8AC3E}">
        <p14:creationId xmlns:p14="http://schemas.microsoft.com/office/powerpoint/2010/main" val="4076761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Challenges: Radio Frequency Interference</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a:bodyPr>
          <a:lstStyle/>
          <a:p>
            <a:r>
              <a:rPr lang="en-US" sz="2400" dirty="0" smtClean="0">
                <a:latin typeface="Calibri" pitchFamily="34" charset="0"/>
              </a:rPr>
              <a:t>RFI environment in the P-band at the VLA site is not well known.</a:t>
            </a:r>
          </a:p>
          <a:p>
            <a:endParaRPr lang="en-US" sz="2400" dirty="0">
              <a:latin typeface="Calibri" pitchFamily="34" charset="0"/>
            </a:endParaRPr>
          </a:p>
          <a:p>
            <a:r>
              <a:rPr lang="en-US" sz="2400" dirty="0" smtClean="0">
                <a:latin typeface="Calibri" pitchFamily="34" charset="0"/>
              </a:rPr>
              <a:t>There is no single algorithm to get ride of RFI, most algorithms are bootstrapped.</a:t>
            </a:r>
          </a:p>
          <a:p>
            <a:endParaRPr lang="en-US" sz="2400" dirty="0">
              <a:latin typeface="Calibri" pitchFamily="34" charset="0"/>
            </a:endParaRPr>
          </a:p>
          <a:p>
            <a:r>
              <a:rPr lang="en-US" sz="2400" dirty="0" smtClean="0">
                <a:latin typeface="Calibri" pitchFamily="34" charset="0"/>
              </a:rPr>
              <a:t>Iterative process. </a:t>
            </a:r>
            <a:r>
              <a:rPr lang="en-US" sz="2400" i="1" dirty="0" smtClean="0">
                <a:latin typeface="Calibri" pitchFamily="34" charset="0"/>
              </a:rPr>
              <a:t>Must</a:t>
            </a:r>
            <a:r>
              <a:rPr lang="en-US" sz="2400" dirty="0" smtClean="0">
                <a:latin typeface="Calibri" pitchFamily="34" charset="0"/>
              </a:rPr>
              <a:t> get rid of bad data!</a:t>
            </a:r>
            <a:endParaRPr lang="en-US" sz="2400" dirty="0">
              <a:latin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775192"/>
            <a:ext cx="4393066" cy="1518671"/>
          </a:xfrm>
          <a:prstGeom prst="rect">
            <a:avLst/>
          </a:prstGeom>
        </p:spPr>
      </p:pic>
      <p:sp>
        <p:nvSpPr>
          <p:cNvPr id="4" name="TextBox 3"/>
          <p:cNvSpPr txBox="1"/>
          <p:nvPr/>
        </p:nvSpPr>
        <p:spPr>
          <a:xfrm>
            <a:off x="5334000" y="3352800"/>
            <a:ext cx="3886199" cy="369332"/>
          </a:xfrm>
          <a:prstGeom prst="rect">
            <a:avLst/>
          </a:prstGeom>
          <a:noFill/>
        </p:spPr>
        <p:txBody>
          <a:bodyPr wrap="square" rtlCol="0">
            <a:spAutoFit/>
          </a:bodyPr>
          <a:lstStyle/>
          <a:p>
            <a:r>
              <a:rPr lang="en-US" dirty="0" smtClean="0"/>
              <a:t>Bad RFI around ~360 </a:t>
            </a:r>
            <a:r>
              <a:rPr lang="en-US" dirty="0" err="1" smtClean="0"/>
              <a:t>MHz.</a:t>
            </a:r>
            <a:r>
              <a:rPr lang="en-US" dirty="0" smtClean="0"/>
              <a:t> </a:t>
            </a:r>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992" y="3750617"/>
            <a:ext cx="3171537" cy="2378652"/>
          </a:xfrm>
          <a:prstGeom prst="rect">
            <a:avLst/>
          </a:prstGeom>
        </p:spPr>
      </p:pic>
      <p:sp>
        <p:nvSpPr>
          <p:cNvPr id="13" name="TextBox 12"/>
          <p:cNvSpPr txBox="1"/>
          <p:nvPr/>
        </p:nvSpPr>
        <p:spPr>
          <a:xfrm>
            <a:off x="5399708" y="6157754"/>
            <a:ext cx="2971800" cy="369332"/>
          </a:xfrm>
          <a:prstGeom prst="rect">
            <a:avLst/>
          </a:prstGeom>
          <a:noFill/>
        </p:spPr>
        <p:txBody>
          <a:bodyPr wrap="square" rtlCol="0">
            <a:spAutoFit/>
          </a:bodyPr>
          <a:lstStyle/>
          <a:p>
            <a:r>
              <a:rPr lang="en-US" dirty="0" smtClean="0"/>
              <a:t>How RFI affects a spectrum.</a:t>
            </a:r>
            <a:endParaRPr lang="en-US" dirty="0"/>
          </a:p>
        </p:txBody>
      </p:sp>
    </p:spTree>
    <p:extLst>
      <p:ext uri="{BB962C8B-B14F-4D97-AF65-F5344CB8AC3E}">
        <p14:creationId xmlns:p14="http://schemas.microsoft.com/office/powerpoint/2010/main" val="404732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Data Pipeline &amp; CASA</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962400" cy="4701808"/>
          </a:xfrm>
        </p:spPr>
        <p:txBody>
          <a:bodyPr>
            <a:normAutofit fontScale="62500" lnSpcReduction="20000"/>
          </a:bodyPr>
          <a:lstStyle/>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All analysis of data is completed using CASA (Common Astronomical Software Applications) package, produced by the NRAO.</a:t>
            </a: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Radio frequency interference (RFI) needs to be flagged as bad data before, and after, calibrations are completed on all data sets.</a:t>
            </a: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Further calibrations are completed using </a:t>
            </a:r>
            <a:r>
              <a:rPr lang="en-US" sz="2400" dirty="0" err="1">
                <a:latin typeface="Helvetica" panose="020B0604020202020204" pitchFamily="34" charset="0"/>
                <a:cs typeface="Helvetica" panose="020B0604020202020204" pitchFamily="34" charset="0"/>
              </a:rPr>
              <a:t>gencal</a:t>
            </a:r>
            <a:r>
              <a:rPr lang="en-US" sz="2400" dirty="0">
                <a:latin typeface="Helvetica" panose="020B0604020202020204" pitchFamily="34" charset="0"/>
                <a:cs typeface="Helvetica" panose="020B0604020202020204" pitchFamily="34" charset="0"/>
              </a:rPr>
              <a:t>(), including the important phase and amplitudes calibrations using the calibrator 0137+331=3C48. </a:t>
            </a: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In order to ‘invert’ the data to create an image, the clean() command is invoked.</a:t>
            </a: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Spectra can be extracted using </a:t>
            </a:r>
            <a:r>
              <a:rPr lang="en-US" sz="2400" dirty="0" err="1">
                <a:latin typeface="Helvetica" panose="020B0604020202020204" pitchFamily="34" charset="0"/>
                <a:cs typeface="Helvetica" panose="020B0604020202020204" pitchFamily="34" charset="0"/>
              </a:rPr>
              <a:t>imstat</a:t>
            </a:r>
            <a:r>
              <a:rPr lang="en-US" sz="2400" dirty="0">
                <a:latin typeface="Helvetica" panose="020B0604020202020204" pitchFamily="34" charset="0"/>
                <a:cs typeface="Helvetica" panose="020B0604020202020204" pitchFamily="34" charset="0"/>
              </a:rPr>
              <a:t>() and Python directories or using the CASA command </a:t>
            </a:r>
            <a:r>
              <a:rPr lang="en-US" sz="2400" dirty="0" err="1">
                <a:latin typeface="Helvetica" panose="020B0604020202020204" pitchFamily="34" charset="0"/>
                <a:cs typeface="Helvetica" panose="020B0604020202020204" pitchFamily="34" charset="0"/>
              </a:rPr>
              <a:t>specfit</a:t>
            </a:r>
            <a:r>
              <a:rPr lang="en-US" sz="2400" dirty="0">
                <a:latin typeface="Helvetica" panose="020B0604020202020204" pitchFamily="34" charset="0"/>
                <a:cs typeface="Helvetica" panose="020B0604020202020204" pitchFamily="34" charset="0"/>
              </a:rPr>
              <a:t>().</a:t>
            </a:r>
          </a:p>
          <a:p>
            <a:endParaRPr lang="en-US" sz="2400" dirty="0">
              <a:latin typeface="Calibri" pitchFamily="34" charset="0"/>
            </a:endParaRPr>
          </a:p>
          <a:p>
            <a:endParaRPr lang="en-US" sz="2400" dirty="0">
              <a:latin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
        <p:nvSpPr>
          <p:cNvPr id="10" name="Oval 9"/>
          <p:cNvSpPr/>
          <p:nvPr/>
        </p:nvSpPr>
        <p:spPr>
          <a:xfrm>
            <a:off x="5434489" y="1736053"/>
            <a:ext cx="2838367" cy="9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panose="020B0604020202020204" pitchFamily="34" charset="0"/>
                <a:cs typeface="Helvetica" panose="020B0604020202020204" pitchFamily="34" charset="0"/>
              </a:rPr>
              <a:t>RFI Flagging</a:t>
            </a:r>
          </a:p>
          <a:p>
            <a:pPr algn="ctr"/>
            <a:r>
              <a:rPr lang="en-US" sz="2400" dirty="0" err="1">
                <a:latin typeface="Helvetica" panose="020B0604020202020204" pitchFamily="34" charset="0"/>
                <a:cs typeface="Helvetica" panose="020B0604020202020204" pitchFamily="34" charset="0"/>
              </a:rPr>
              <a:t>f</a:t>
            </a:r>
            <a:r>
              <a:rPr lang="en-US" sz="2400" dirty="0" err="1" smtClean="0">
                <a:latin typeface="Helvetica" panose="020B0604020202020204" pitchFamily="34" charset="0"/>
                <a:cs typeface="Helvetica" panose="020B0604020202020204" pitchFamily="34" charset="0"/>
              </a:rPr>
              <a:t>lagdata</a:t>
            </a:r>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p:sp>
        <p:nvSpPr>
          <p:cNvPr id="12" name="Curved Right Arrow 11"/>
          <p:cNvSpPr/>
          <p:nvPr/>
        </p:nvSpPr>
        <p:spPr>
          <a:xfrm>
            <a:off x="4506399" y="2138577"/>
            <a:ext cx="815160" cy="144282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5408358" y="3009377"/>
            <a:ext cx="2880540" cy="800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panose="020B0604020202020204" pitchFamily="34" charset="0"/>
                <a:cs typeface="Helvetica" panose="020B0604020202020204" pitchFamily="34" charset="0"/>
              </a:rPr>
              <a:t>Calibration</a:t>
            </a:r>
          </a:p>
          <a:p>
            <a:pPr algn="ctr"/>
            <a:r>
              <a:rPr lang="en-US" sz="2400" dirty="0" err="1" smtClean="0">
                <a:latin typeface="Helvetica" panose="020B0604020202020204" pitchFamily="34" charset="0"/>
                <a:cs typeface="Helvetica" panose="020B0604020202020204" pitchFamily="34" charset="0"/>
              </a:rPr>
              <a:t>gencal</a:t>
            </a:r>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p:sp>
        <p:nvSpPr>
          <p:cNvPr id="14" name="Curved Left Arrow 13"/>
          <p:cNvSpPr/>
          <p:nvPr/>
        </p:nvSpPr>
        <p:spPr>
          <a:xfrm>
            <a:off x="8437062" y="3450598"/>
            <a:ext cx="367774" cy="13500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5392316" y="4208587"/>
            <a:ext cx="2880540" cy="867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panose="020B0604020202020204" pitchFamily="34" charset="0"/>
                <a:cs typeface="Helvetica" panose="020B0604020202020204" pitchFamily="34" charset="0"/>
              </a:rPr>
              <a:t>Image</a:t>
            </a:r>
          </a:p>
          <a:p>
            <a:pPr algn="ctr"/>
            <a:r>
              <a:rPr lang="en-US" sz="2400" dirty="0">
                <a:latin typeface="Helvetica" panose="020B0604020202020204" pitchFamily="34" charset="0"/>
                <a:cs typeface="Helvetica" panose="020B0604020202020204" pitchFamily="34" charset="0"/>
              </a:rPr>
              <a:t>c</a:t>
            </a:r>
            <a:r>
              <a:rPr lang="en-US" sz="2400" dirty="0" smtClean="0">
                <a:latin typeface="Helvetica" panose="020B0604020202020204" pitchFamily="34" charset="0"/>
                <a:cs typeface="Helvetica" panose="020B0604020202020204" pitchFamily="34" charset="0"/>
              </a:rPr>
              <a:t>lean()</a:t>
            </a:r>
            <a:endParaRPr lang="en-US" sz="2400" dirty="0">
              <a:latin typeface="Helvetica" panose="020B0604020202020204" pitchFamily="34" charset="0"/>
              <a:cs typeface="Helvetica" panose="020B0604020202020204" pitchFamily="34" charset="0"/>
            </a:endParaRPr>
          </a:p>
        </p:txBody>
      </p:sp>
      <p:sp>
        <p:nvSpPr>
          <p:cNvPr id="16" name="Curved Right Arrow 15"/>
          <p:cNvSpPr/>
          <p:nvPr/>
        </p:nvSpPr>
        <p:spPr>
          <a:xfrm>
            <a:off x="4471737" y="4572000"/>
            <a:ext cx="776079" cy="1524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5392316" y="5411201"/>
            <a:ext cx="2880540" cy="905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panose="020B0604020202020204" pitchFamily="34" charset="0"/>
                <a:cs typeface="Helvetica" panose="020B0604020202020204" pitchFamily="34" charset="0"/>
              </a:rPr>
              <a:t>Make SEDs</a:t>
            </a:r>
          </a:p>
          <a:p>
            <a:pPr algn="ctr"/>
            <a:r>
              <a:rPr lang="en-US" sz="2400" dirty="0" err="1">
                <a:latin typeface="Helvetica" panose="020B0604020202020204" pitchFamily="34" charset="0"/>
                <a:cs typeface="Helvetica" panose="020B0604020202020204" pitchFamily="34" charset="0"/>
              </a:rPr>
              <a:t>s</a:t>
            </a:r>
            <a:r>
              <a:rPr lang="en-US" sz="2400" dirty="0" err="1" smtClean="0">
                <a:latin typeface="Helvetica" panose="020B0604020202020204" pitchFamily="34" charset="0"/>
                <a:cs typeface="Helvetica" panose="020B0604020202020204" pitchFamily="34" charset="0"/>
              </a:rPr>
              <a:t>pecfit</a:t>
            </a:r>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52516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Results</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a:bodyPr>
          <a:lstStyle/>
          <a:p>
            <a:r>
              <a:rPr lang="en-US" sz="2400" dirty="0" smtClean="0">
                <a:latin typeface="Calibri" pitchFamily="34" charset="0"/>
              </a:rPr>
              <a:t>In process of making and fitting </a:t>
            </a:r>
            <a:r>
              <a:rPr lang="en-US" sz="2400" dirty="0" smtClean="0">
                <a:latin typeface="Calibri" pitchFamily="34" charset="0"/>
              </a:rPr>
              <a:t>spectra</a:t>
            </a:r>
            <a:r>
              <a:rPr lang="en-US" sz="2400" dirty="0" smtClean="0">
                <a:latin typeface="Calibri" pitchFamily="34" charset="0"/>
              </a:rPr>
              <a:t>.</a:t>
            </a:r>
          </a:p>
          <a:p>
            <a:endParaRPr lang="en-US" sz="2400" dirty="0">
              <a:latin typeface="Calibri" pitchFamily="34" charset="0"/>
            </a:endParaRPr>
          </a:p>
          <a:p>
            <a:r>
              <a:rPr lang="en-US" sz="2400" dirty="0" smtClean="0">
                <a:latin typeface="Calibri" pitchFamily="34" charset="0"/>
              </a:rPr>
              <a:t>Want ~30 </a:t>
            </a:r>
            <a:r>
              <a:rPr lang="en-US" sz="2400" dirty="0" smtClean="0">
                <a:latin typeface="Calibri" pitchFamily="34" charset="0"/>
              </a:rPr>
              <a:t>spectral indices </a:t>
            </a:r>
            <a:r>
              <a:rPr lang="en-US" sz="2400" dirty="0" smtClean="0">
                <a:latin typeface="Calibri" pitchFamily="34" charset="0"/>
              </a:rPr>
              <a:t>of sources.</a:t>
            </a:r>
          </a:p>
          <a:p>
            <a:endParaRPr lang="en-US" sz="2400" dirty="0">
              <a:latin typeface="Calibri" pitchFamily="34" charset="0"/>
            </a:endParaRPr>
          </a:p>
          <a:p>
            <a:r>
              <a:rPr lang="en-US" sz="2400" dirty="0" smtClean="0">
                <a:latin typeface="Calibri" pitchFamily="34" charset="0"/>
              </a:rPr>
              <a:t>Have about 15 thus far.</a:t>
            </a:r>
            <a:endParaRPr lang="en-US" sz="2400" dirty="0">
              <a:latin typeface="Calibri" pitchFamily="34" charset="0"/>
            </a:endParaRPr>
          </a:p>
          <a:p>
            <a:endParaRPr lang="en-US" sz="2400" dirty="0">
              <a:latin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
        <p:nvSpPr>
          <p:cNvPr id="5" name="TextBox 4"/>
          <p:cNvSpPr txBox="1"/>
          <p:nvPr/>
        </p:nvSpPr>
        <p:spPr>
          <a:xfrm>
            <a:off x="6063056" y="6596390"/>
            <a:ext cx="2209800" cy="261610"/>
          </a:xfrm>
          <a:prstGeom prst="rect">
            <a:avLst/>
          </a:prstGeom>
          <a:noFill/>
        </p:spPr>
        <p:txBody>
          <a:bodyPr wrap="square" rtlCol="0">
            <a:spAutoFit/>
          </a:bodyPr>
          <a:lstStyle/>
          <a:p>
            <a:r>
              <a:rPr lang="en-US" sz="1100" dirty="0" smtClean="0"/>
              <a:t>Both figures from </a:t>
            </a:r>
            <a:r>
              <a:rPr lang="en-US" sz="1100" dirty="0" err="1" smtClean="0"/>
              <a:t>Pober</a:t>
            </a:r>
            <a:r>
              <a:rPr lang="en-US" sz="1100" dirty="0" smtClean="0"/>
              <a:t> et al. 2016</a:t>
            </a:r>
            <a:endParaRPr lang="en-US" sz="1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536732"/>
            <a:ext cx="4267207" cy="320040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3511"/>
          <a:stretch/>
        </p:blipFill>
        <p:spPr>
          <a:xfrm>
            <a:off x="1063802" y="5028725"/>
            <a:ext cx="2291996" cy="789373"/>
          </a:xfrm>
          <a:prstGeom prst="rect">
            <a:avLst/>
          </a:prstGeom>
        </p:spPr>
      </p:pic>
      <p:sp>
        <p:nvSpPr>
          <p:cNvPr id="6" name="TextBox 5"/>
          <p:cNvSpPr txBox="1"/>
          <p:nvPr/>
        </p:nvSpPr>
        <p:spPr>
          <a:xfrm>
            <a:off x="467932" y="5953760"/>
            <a:ext cx="4038600" cy="369332"/>
          </a:xfrm>
          <a:prstGeom prst="rect">
            <a:avLst/>
          </a:prstGeom>
          <a:noFill/>
        </p:spPr>
        <p:txBody>
          <a:bodyPr wrap="square" rtlCol="0">
            <a:spAutoFit/>
          </a:bodyPr>
          <a:lstStyle/>
          <a:p>
            <a:r>
              <a:rPr lang="en-US" dirty="0" smtClean="0"/>
              <a:t>Spectral Index = Alpha in this equation.</a:t>
            </a:r>
            <a:endParaRPr lang="en-US" dirty="0"/>
          </a:p>
        </p:txBody>
      </p:sp>
    </p:spTree>
    <p:extLst>
      <p:ext uri="{BB962C8B-B14F-4D97-AF65-F5344CB8AC3E}">
        <p14:creationId xmlns:p14="http://schemas.microsoft.com/office/powerpoint/2010/main" val="1846397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Calibri" pitchFamily="34" charset="0"/>
              </a:rPr>
              <a:t>Next Steps	</a:t>
            </a:r>
            <a:endParaRPr lang="en-US" dirty="0">
              <a:solidFill>
                <a:schemeClr val="bg1"/>
              </a:solidFill>
              <a:latin typeface="Calibri" pitchFamily="34" charset="0"/>
            </a:endParaRPr>
          </a:p>
        </p:txBody>
      </p:sp>
      <p:sp>
        <p:nvSpPr>
          <p:cNvPr id="3" name="Content Placeholder 2"/>
          <p:cNvSpPr>
            <a:spLocks noGrp="1"/>
          </p:cNvSpPr>
          <p:nvPr>
            <p:ph idx="1"/>
          </p:nvPr>
        </p:nvSpPr>
        <p:spPr/>
        <p:txBody>
          <a:bodyPr>
            <a:normAutofit/>
          </a:bodyPr>
          <a:lstStyle/>
          <a:p>
            <a:r>
              <a:rPr lang="en-US" sz="2200" dirty="0" smtClean="0">
                <a:latin typeface="Calibri" pitchFamily="34" charset="0"/>
              </a:rPr>
              <a:t>Continue to make and fit </a:t>
            </a:r>
            <a:r>
              <a:rPr lang="en-US" sz="2200" dirty="0">
                <a:latin typeface="Calibri" pitchFamily="34" charset="0"/>
              </a:rPr>
              <a:t>s</a:t>
            </a:r>
            <a:r>
              <a:rPr lang="en-US" sz="2200" dirty="0" smtClean="0">
                <a:latin typeface="Calibri" pitchFamily="34" charset="0"/>
              </a:rPr>
              <a:t>pectra</a:t>
            </a:r>
            <a:r>
              <a:rPr lang="en-US" sz="2200" dirty="0" smtClean="0">
                <a:latin typeface="Calibri" pitchFamily="34" charset="0"/>
              </a:rPr>
              <a:t>. This is an iterative process and RFI needs to be flagged for each target source. Manually and automatically.</a:t>
            </a:r>
          </a:p>
          <a:p>
            <a:endParaRPr lang="en-US" sz="2200" dirty="0">
              <a:latin typeface="Calibri" pitchFamily="34" charset="0"/>
            </a:endParaRPr>
          </a:p>
          <a:p>
            <a:r>
              <a:rPr lang="en-US" sz="2200" dirty="0" smtClean="0">
                <a:latin typeface="Calibri" pitchFamily="34" charset="0"/>
              </a:rPr>
              <a:t>Compile Spectral Indices, end of April goal is ~30.</a:t>
            </a:r>
          </a:p>
          <a:p>
            <a:endParaRPr lang="en-US" sz="2200" dirty="0">
              <a:latin typeface="Calibri" pitchFamily="34" charset="0"/>
            </a:endParaRPr>
          </a:p>
          <a:p>
            <a:r>
              <a:rPr lang="en-US" sz="2200" dirty="0" smtClean="0">
                <a:latin typeface="Calibri" pitchFamily="34" charset="0"/>
              </a:rPr>
              <a:t>In the Summer, calculate </a:t>
            </a:r>
            <a:r>
              <a:rPr lang="en-US" sz="2200" dirty="0" smtClean="0">
                <a:latin typeface="Calibri" pitchFamily="34" charset="0"/>
              </a:rPr>
              <a:t>spectral </a:t>
            </a:r>
            <a:r>
              <a:rPr lang="en-US" sz="2200" dirty="0">
                <a:latin typeface="Calibri" pitchFamily="34" charset="0"/>
              </a:rPr>
              <a:t>i</a:t>
            </a:r>
            <a:r>
              <a:rPr lang="en-US" sz="2200" dirty="0" smtClean="0">
                <a:latin typeface="Calibri" pitchFamily="34" charset="0"/>
              </a:rPr>
              <a:t>ndices </a:t>
            </a:r>
            <a:r>
              <a:rPr lang="en-US" sz="2200" dirty="0" smtClean="0">
                <a:latin typeface="Calibri" pitchFamily="34" charset="0"/>
              </a:rPr>
              <a:t>for all sources and create a catalogue.</a:t>
            </a:r>
          </a:p>
          <a:p>
            <a:endParaRPr lang="en-US" sz="2200" dirty="0">
              <a:latin typeface="Calibri" pitchFamily="34" charset="0"/>
            </a:endParaRPr>
          </a:p>
          <a:p>
            <a:r>
              <a:rPr lang="en-US" sz="2200" dirty="0" smtClean="0">
                <a:latin typeface="Calibri" pitchFamily="34" charset="0"/>
              </a:rPr>
              <a:t>Calculate MWA Power Spectrum response to these sources by simulating them with their associated spectral indices.</a:t>
            </a:r>
          </a:p>
          <a:p>
            <a:endParaRPr lang="en-US" sz="2200" dirty="0">
              <a:latin typeface="Calibri" pitchFamily="34" charset="0"/>
            </a:endParaRPr>
          </a:p>
          <a:p>
            <a:endParaRPr lang="en-US" sz="2200" dirty="0">
              <a:latin typeface="Calibri" pitchFamily="34" charset="0"/>
            </a:endParaRPr>
          </a:p>
          <a:p>
            <a:endParaRPr lang="en-US" sz="2200" dirty="0" smtClean="0">
              <a:latin typeface="Calibri" pitchFamily="34" charset="0"/>
            </a:endParaRPr>
          </a:p>
          <a:p>
            <a:endParaRPr lang="en-US" dirty="0">
              <a:latin typeface="Calibri" pitchFamily="34" charset="0"/>
            </a:endParaRPr>
          </a:p>
          <a:p>
            <a:endParaRPr lang="en-US" dirty="0" smtClean="0">
              <a:latin typeface="Calibri"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705495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Questions? / Acknowledgements</a:t>
            </a:r>
            <a:endParaRPr lang="en-US" dirty="0">
              <a:solidFill>
                <a:schemeClr val="bg1"/>
              </a:solidFill>
            </a:endParaRPr>
          </a:p>
        </p:txBody>
      </p:sp>
      <p:sp>
        <p:nvSpPr>
          <p:cNvPr id="3" name="Content Placeholder 2"/>
          <p:cNvSpPr>
            <a:spLocks noGrp="1"/>
          </p:cNvSpPr>
          <p:nvPr>
            <p:ph idx="1"/>
          </p:nvPr>
        </p:nvSpPr>
        <p:spPr>
          <a:xfrm>
            <a:off x="457200" y="1775192"/>
            <a:ext cx="8229600" cy="4854208"/>
          </a:xfrm>
        </p:spPr>
        <p:txBody>
          <a:bodyPr>
            <a:normAutofit fontScale="85000" lnSpcReduction="20000"/>
          </a:bodyPr>
          <a:lstStyle/>
          <a:p>
            <a:r>
              <a:rPr lang="en-US" dirty="0" smtClean="0"/>
              <a:t>Thanks to the ASU Space Grant Staff:</a:t>
            </a:r>
          </a:p>
          <a:p>
            <a:pPr lvl="1"/>
            <a:r>
              <a:rPr lang="en-US" dirty="0" smtClean="0"/>
              <a:t>Dr. Thomas Sharp</a:t>
            </a:r>
          </a:p>
          <a:p>
            <a:pPr lvl="1"/>
            <a:r>
              <a:rPr lang="en-US" dirty="0" smtClean="0"/>
              <a:t>Candace Jackson (Retired)</a:t>
            </a:r>
          </a:p>
          <a:p>
            <a:pPr lvl="1"/>
            <a:r>
              <a:rPr lang="en-US" dirty="0" smtClean="0"/>
              <a:t>Michelle Tanaka (Retired)</a:t>
            </a:r>
          </a:p>
          <a:p>
            <a:pPr lvl="1"/>
            <a:r>
              <a:rPr lang="en-US" dirty="0" smtClean="0"/>
              <a:t>Desiree Crawl</a:t>
            </a:r>
          </a:p>
          <a:p>
            <a:r>
              <a:rPr lang="en-US" dirty="0" smtClean="0"/>
              <a:t>My Mentors:</a:t>
            </a:r>
          </a:p>
          <a:p>
            <a:pPr lvl="1"/>
            <a:r>
              <a:rPr lang="en-US" dirty="0" smtClean="0"/>
              <a:t>Dr. Judd Bowman</a:t>
            </a:r>
          </a:p>
          <a:p>
            <a:pPr lvl="1"/>
            <a:r>
              <a:rPr lang="en-US" dirty="0" smtClean="0"/>
              <a:t>Dr. Danny Jacobs</a:t>
            </a:r>
          </a:p>
          <a:p>
            <a:pPr lvl="1"/>
            <a:r>
              <a:rPr lang="en-US" dirty="0" smtClean="0"/>
              <a:t>Meg Hufford</a:t>
            </a:r>
          </a:p>
          <a:p>
            <a:pPr lvl="1"/>
            <a:r>
              <a:rPr lang="en-US" dirty="0" smtClean="0"/>
              <a:t>Boom </a:t>
            </a:r>
            <a:r>
              <a:rPr lang="en-US" dirty="0" err="1" smtClean="0"/>
              <a:t>Kittiwisit</a:t>
            </a:r>
            <a:endParaRPr lang="en-US" dirty="0" smtClean="0"/>
          </a:p>
          <a:p>
            <a:r>
              <a:rPr lang="en-US" dirty="0" smtClean="0"/>
              <a:t>My Fellow Space Grant Fellows</a:t>
            </a:r>
          </a:p>
          <a:p>
            <a:r>
              <a:rPr lang="en-US" dirty="0" smtClean="0"/>
              <a:t>The Arizona Space Grant Consortium for all the opportunities these past three years!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1734676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Results</a:t>
            </a:r>
            <a:endParaRPr lang="en-US" dirty="0"/>
          </a:p>
        </p:txBody>
      </p:sp>
      <p:sp>
        <p:nvSpPr>
          <p:cNvPr id="3" name="Content Placeholder 2"/>
          <p:cNvSpPr>
            <a:spLocks noGrp="1"/>
          </p:cNvSpPr>
          <p:nvPr>
            <p:ph idx="1"/>
          </p:nvPr>
        </p:nvSpPr>
        <p:spPr/>
        <p:txBody>
          <a:bodyPr>
            <a:noAutofit/>
          </a:bodyPr>
          <a:lstStyle/>
          <a:p>
            <a:r>
              <a:rPr lang="en-US" sz="800" dirty="0"/>
              <a:t>Source Name: 0137+331=3C48, </a:t>
            </a:r>
            <a:r>
              <a:rPr lang="en-US" sz="800" dirty="0" err="1"/>
              <a:t>Jy_mean</a:t>
            </a:r>
            <a:r>
              <a:rPr lang="en-US" sz="800" dirty="0"/>
              <a:t>: 44.184092353, </a:t>
            </a:r>
            <a:r>
              <a:rPr lang="en-US" sz="800" dirty="0" err="1"/>
              <a:t>Jy_err</a:t>
            </a:r>
            <a:r>
              <a:rPr lang="en-US" sz="800" dirty="0"/>
              <a:t>: 0.0459322035887, </a:t>
            </a:r>
            <a:r>
              <a:rPr lang="en-US" sz="800" dirty="0" err="1"/>
              <a:t>Freq_mean</a:t>
            </a:r>
            <a:r>
              <a:rPr lang="en-US" sz="800" dirty="0"/>
              <a:t>: 320.2069945, </a:t>
            </a:r>
            <a:r>
              <a:rPr lang="en-US" sz="800" dirty="0" err="1"/>
              <a:t>Freq_err</a:t>
            </a:r>
            <a:r>
              <a:rPr lang="en-US" sz="800" dirty="0"/>
              <a:t>: 0.560805579458, </a:t>
            </a:r>
            <a:r>
              <a:rPr lang="en-US" sz="800" dirty="0" err="1"/>
              <a:t>ModelAlpha</a:t>
            </a:r>
            <a:r>
              <a:rPr lang="en-US" sz="800" dirty="0"/>
              <a:t>: -0.6104603597 </a:t>
            </a:r>
            <a:endParaRPr lang="en-US" sz="800" dirty="0" smtClean="0"/>
          </a:p>
          <a:p>
            <a:r>
              <a:rPr lang="en-US" sz="800" dirty="0" smtClean="0"/>
              <a:t>Source </a:t>
            </a:r>
            <a:r>
              <a:rPr lang="en-US" sz="800" dirty="0"/>
              <a:t>Name: VLSSr0150-2932, </a:t>
            </a:r>
            <a:r>
              <a:rPr lang="en-US" sz="800" dirty="0" err="1"/>
              <a:t>Jy_mean</a:t>
            </a:r>
            <a:r>
              <a:rPr lang="en-US" sz="800" dirty="0"/>
              <a:t>: 3.74815829228, </a:t>
            </a:r>
            <a:r>
              <a:rPr lang="en-US" sz="800" dirty="0" err="1"/>
              <a:t>Jy_err</a:t>
            </a:r>
            <a:r>
              <a:rPr lang="en-US" sz="800" dirty="0"/>
              <a:t>: 0.00843195824612, </a:t>
            </a:r>
            <a:r>
              <a:rPr lang="en-US" sz="800" dirty="0" err="1"/>
              <a:t>Freq_mean</a:t>
            </a:r>
            <a:r>
              <a:rPr lang="en-US" sz="800" dirty="0"/>
              <a:t>: 320.2069945, </a:t>
            </a:r>
            <a:r>
              <a:rPr lang="en-US" sz="800" dirty="0" err="1"/>
              <a:t>Freq_err</a:t>
            </a:r>
            <a:r>
              <a:rPr lang="en-US" sz="800" dirty="0"/>
              <a:t>: 0.560805579458, </a:t>
            </a:r>
            <a:r>
              <a:rPr lang="en-US" sz="800" dirty="0" err="1"/>
              <a:t>ModelAlpha</a:t>
            </a:r>
            <a:r>
              <a:rPr lang="en-US" sz="800" dirty="0"/>
              <a:t>: -1.9927808137 </a:t>
            </a:r>
            <a:endParaRPr lang="en-US" sz="800" dirty="0" smtClean="0"/>
          </a:p>
          <a:p>
            <a:r>
              <a:rPr lang="en-US" sz="800" dirty="0" smtClean="0"/>
              <a:t>Source </a:t>
            </a:r>
            <a:r>
              <a:rPr lang="en-US" sz="800" dirty="0"/>
              <a:t>Name: VLSSr0130-2610, </a:t>
            </a:r>
            <a:r>
              <a:rPr lang="en-US" sz="800" dirty="0" err="1"/>
              <a:t>Jy_mean</a:t>
            </a:r>
            <a:r>
              <a:rPr lang="en-US" sz="800" dirty="0"/>
              <a:t>: 6.28292842236, </a:t>
            </a:r>
            <a:r>
              <a:rPr lang="en-US" sz="800" dirty="0" err="1"/>
              <a:t>Jy_err</a:t>
            </a:r>
            <a:r>
              <a:rPr lang="en-US" sz="800" dirty="0"/>
              <a:t>: 0.0207508354486, </a:t>
            </a:r>
            <a:r>
              <a:rPr lang="en-US" sz="800" dirty="0" err="1"/>
              <a:t>Freq_mean</a:t>
            </a:r>
            <a:r>
              <a:rPr lang="en-US" sz="800" dirty="0"/>
              <a:t>: 320.2069945, </a:t>
            </a:r>
            <a:r>
              <a:rPr lang="en-US" sz="800" dirty="0" err="1"/>
              <a:t>Freq_err</a:t>
            </a:r>
            <a:r>
              <a:rPr lang="en-US" sz="800" dirty="0"/>
              <a:t>: 0.560805579458, </a:t>
            </a:r>
            <a:r>
              <a:rPr lang="en-US" sz="800" dirty="0" err="1"/>
              <a:t>ModelAlpha</a:t>
            </a:r>
            <a:r>
              <a:rPr lang="en-US" sz="800" dirty="0"/>
              <a:t>: -1.82383535014 </a:t>
            </a:r>
            <a:endParaRPr lang="en-US" sz="800" dirty="0" smtClean="0"/>
          </a:p>
          <a:p>
            <a:r>
              <a:rPr lang="en-US" sz="800" dirty="0" smtClean="0"/>
              <a:t>Source </a:t>
            </a:r>
            <a:r>
              <a:rPr lang="en-US" sz="800" dirty="0"/>
              <a:t>Name: VLSSr0102-2152, </a:t>
            </a:r>
            <a:r>
              <a:rPr lang="en-US" sz="800" dirty="0" err="1"/>
              <a:t>Jy_mean</a:t>
            </a:r>
            <a:r>
              <a:rPr lang="en-US" sz="800" dirty="0"/>
              <a:t>: 3.19216567787, </a:t>
            </a:r>
            <a:r>
              <a:rPr lang="en-US" sz="800" dirty="0" err="1"/>
              <a:t>Jy_err</a:t>
            </a:r>
            <a:r>
              <a:rPr lang="en-US" sz="800" dirty="0"/>
              <a:t>: 0.01747864844, </a:t>
            </a:r>
            <a:r>
              <a:rPr lang="en-US" sz="800" dirty="0" err="1"/>
              <a:t>Freq_mean</a:t>
            </a:r>
            <a:r>
              <a:rPr lang="en-US" sz="800" dirty="0"/>
              <a:t>: 320.2069945, </a:t>
            </a:r>
            <a:r>
              <a:rPr lang="en-US" sz="800" dirty="0" err="1"/>
              <a:t>Freq_err</a:t>
            </a:r>
            <a:r>
              <a:rPr lang="en-US" sz="800" dirty="0"/>
              <a:t>: 0.560805579458, </a:t>
            </a:r>
            <a:r>
              <a:rPr lang="en-US" sz="800" dirty="0" err="1"/>
              <a:t>ModelAlpha</a:t>
            </a:r>
            <a:r>
              <a:rPr lang="en-US" sz="800" dirty="0"/>
              <a:t>: -2.57100067364 </a:t>
            </a:r>
            <a:endParaRPr lang="en-US" sz="800" dirty="0" smtClean="0"/>
          </a:p>
          <a:p>
            <a:r>
              <a:rPr lang="en-US" sz="800" dirty="0"/>
              <a:t>Source Name: VLSSr0024-2928, </a:t>
            </a:r>
            <a:r>
              <a:rPr lang="en-US" sz="800" dirty="0" err="1"/>
              <a:t>Jy_mean</a:t>
            </a:r>
            <a:r>
              <a:rPr lang="en-US" sz="800" dirty="0"/>
              <a:t>: 8.77114612945, </a:t>
            </a:r>
            <a:r>
              <a:rPr lang="en-US" sz="800" dirty="0" err="1"/>
              <a:t>Jy_err</a:t>
            </a:r>
            <a:r>
              <a:rPr lang="en-US" sz="800" dirty="0"/>
              <a:t>: 0.0161712035998,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-2.92087051853 </a:t>
            </a:r>
            <a:endParaRPr lang="en-US" sz="800" dirty="0" smtClean="0"/>
          </a:p>
          <a:p>
            <a:r>
              <a:rPr lang="en-US" sz="800" dirty="0" smtClean="0"/>
              <a:t>Source </a:t>
            </a:r>
            <a:r>
              <a:rPr lang="en-US" sz="800" dirty="0"/>
              <a:t>Name: VLSSr0035-2003, </a:t>
            </a:r>
            <a:r>
              <a:rPr lang="en-US" sz="800" dirty="0" err="1"/>
              <a:t>Jy_mean</a:t>
            </a:r>
            <a:r>
              <a:rPr lang="en-US" sz="800" dirty="0"/>
              <a:t>: 6.86050272702, </a:t>
            </a:r>
            <a:r>
              <a:rPr lang="en-US" sz="800" dirty="0" err="1"/>
              <a:t>Jy_err</a:t>
            </a:r>
            <a:r>
              <a:rPr lang="en-US" sz="800" dirty="0"/>
              <a:t>: 0.0156637605234,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-7.51584265867 </a:t>
            </a:r>
            <a:endParaRPr lang="en-US" sz="800" dirty="0" smtClean="0"/>
          </a:p>
          <a:p>
            <a:r>
              <a:rPr lang="en-US" sz="800" dirty="0" smtClean="0"/>
              <a:t>Source </a:t>
            </a:r>
            <a:r>
              <a:rPr lang="en-US" sz="800" dirty="0"/>
              <a:t>Name: VLSSr0003-1727, </a:t>
            </a:r>
            <a:r>
              <a:rPr lang="en-US" sz="800" dirty="0" err="1"/>
              <a:t>Jy_mean</a:t>
            </a:r>
            <a:r>
              <a:rPr lang="en-US" sz="800" dirty="0"/>
              <a:t>: 6.60013450208, </a:t>
            </a:r>
            <a:r>
              <a:rPr lang="en-US" sz="800" dirty="0" err="1"/>
              <a:t>Jy_err</a:t>
            </a:r>
            <a:r>
              <a:rPr lang="en-US" sz="800" dirty="0"/>
              <a:t>: 0.0169386063718,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-0.512915764835 </a:t>
            </a:r>
            <a:endParaRPr lang="en-US" sz="800" dirty="0" smtClean="0"/>
          </a:p>
          <a:p>
            <a:r>
              <a:rPr lang="en-US" sz="800" dirty="0" smtClean="0"/>
              <a:t>Source </a:t>
            </a:r>
            <a:r>
              <a:rPr lang="en-US" sz="800" dirty="0"/>
              <a:t>Name: VLSSr0059-1700, </a:t>
            </a:r>
            <a:r>
              <a:rPr lang="en-US" sz="800" dirty="0" err="1"/>
              <a:t>Jy_mean</a:t>
            </a:r>
            <a:r>
              <a:rPr lang="en-US" sz="800" dirty="0"/>
              <a:t>: 5.06528939407, </a:t>
            </a:r>
            <a:r>
              <a:rPr lang="en-US" sz="800" dirty="0" err="1"/>
              <a:t>Jy_err</a:t>
            </a:r>
            <a:r>
              <a:rPr lang="en-US" sz="800" dirty="0"/>
              <a:t>: 0.018070479956,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-2.91846908647 </a:t>
            </a:r>
            <a:endParaRPr lang="en-US" sz="800" dirty="0" smtClean="0"/>
          </a:p>
          <a:p>
            <a:r>
              <a:rPr lang="en-US" sz="800" dirty="0" smtClean="0"/>
              <a:t>Source </a:t>
            </a:r>
            <a:r>
              <a:rPr lang="en-US" sz="800" dirty="0"/>
              <a:t>Name: VLSSr0018-1242, </a:t>
            </a:r>
            <a:r>
              <a:rPr lang="en-US" sz="800" dirty="0" err="1"/>
              <a:t>Jy_mean</a:t>
            </a:r>
            <a:r>
              <a:rPr lang="en-US" sz="800" dirty="0"/>
              <a:t>: 7.18327199742, </a:t>
            </a:r>
            <a:r>
              <a:rPr lang="en-US" sz="800" dirty="0" err="1"/>
              <a:t>Jy_err</a:t>
            </a:r>
            <a:r>
              <a:rPr lang="en-US" sz="800" dirty="0"/>
              <a:t>: 0.0156314023568,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-0.154837354841 </a:t>
            </a:r>
            <a:endParaRPr lang="en-US" sz="800" dirty="0" smtClean="0"/>
          </a:p>
          <a:p>
            <a:r>
              <a:rPr lang="en-US" sz="800" dirty="0" smtClean="0"/>
              <a:t>Source </a:t>
            </a:r>
            <a:r>
              <a:rPr lang="en-US" sz="800" dirty="0"/>
              <a:t>Name: VLSSr0018-1022, </a:t>
            </a:r>
            <a:r>
              <a:rPr lang="en-US" sz="800" dirty="0" err="1"/>
              <a:t>Jy_mean</a:t>
            </a:r>
            <a:r>
              <a:rPr lang="en-US" sz="800" dirty="0"/>
              <a:t>: 4.01763016366, </a:t>
            </a:r>
            <a:r>
              <a:rPr lang="en-US" sz="800" dirty="0" err="1"/>
              <a:t>Jy_err</a:t>
            </a:r>
            <a:r>
              <a:rPr lang="en-US" sz="800" dirty="0"/>
              <a:t>: 0.0205288101562,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1.0224813503 </a:t>
            </a:r>
            <a:endParaRPr lang="en-US" sz="800" dirty="0" smtClean="0"/>
          </a:p>
          <a:p>
            <a:r>
              <a:rPr lang="en-US" sz="800" dirty="0" smtClean="0"/>
              <a:t>Source </a:t>
            </a:r>
            <a:r>
              <a:rPr lang="en-US" sz="800" dirty="0"/>
              <a:t>Name: VLSSr0054-0333, </a:t>
            </a:r>
            <a:r>
              <a:rPr lang="en-US" sz="800" dirty="0" err="1"/>
              <a:t>Jy_mean</a:t>
            </a:r>
            <a:r>
              <a:rPr lang="en-US" sz="800" dirty="0"/>
              <a:t>: 7.24493131876, </a:t>
            </a:r>
            <a:r>
              <a:rPr lang="en-US" sz="800" dirty="0" err="1"/>
              <a:t>Jy_err</a:t>
            </a:r>
            <a:r>
              <a:rPr lang="en-US" sz="800" dirty="0"/>
              <a:t>: 0.014374180439,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-4.39380585194 </a:t>
            </a:r>
            <a:endParaRPr lang="en-US" sz="800" dirty="0" smtClean="0"/>
          </a:p>
          <a:p>
            <a:r>
              <a:rPr lang="en-US" sz="800" dirty="0" smtClean="0"/>
              <a:t>Source </a:t>
            </a:r>
            <a:r>
              <a:rPr lang="en-US" sz="800" dirty="0"/>
              <a:t>Name: VLSSr0038-0207, </a:t>
            </a:r>
            <a:r>
              <a:rPr lang="en-US" sz="800" dirty="0" err="1"/>
              <a:t>Jy_mean</a:t>
            </a:r>
            <a:r>
              <a:rPr lang="en-US" sz="800" dirty="0"/>
              <a:t>: 17.0293790754, </a:t>
            </a:r>
            <a:r>
              <a:rPr lang="en-US" sz="800" dirty="0" err="1"/>
              <a:t>Jy_err</a:t>
            </a:r>
            <a:r>
              <a:rPr lang="en-US" sz="800" dirty="0"/>
              <a:t>: 0.031545108251,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0.296561052365 </a:t>
            </a:r>
            <a:endParaRPr lang="en-US" sz="800" dirty="0" smtClean="0"/>
          </a:p>
          <a:p>
            <a:r>
              <a:rPr lang="en-US" sz="800" dirty="0" smtClean="0"/>
              <a:t>Source </a:t>
            </a:r>
            <a:r>
              <a:rPr lang="en-US" sz="800" dirty="0"/>
              <a:t>Name: VLSSr0041-0143, </a:t>
            </a:r>
            <a:r>
              <a:rPr lang="en-US" sz="800" dirty="0" err="1"/>
              <a:t>Jy_mean</a:t>
            </a:r>
            <a:r>
              <a:rPr lang="en-US" sz="800" dirty="0"/>
              <a:t>: 4.11366240212, </a:t>
            </a:r>
            <a:r>
              <a:rPr lang="en-US" sz="800" dirty="0" err="1"/>
              <a:t>Jy_err</a:t>
            </a:r>
            <a:r>
              <a:rPr lang="en-US" sz="800" dirty="0"/>
              <a:t>: 0.0263236977458,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0.459104721169 </a:t>
            </a:r>
            <a:endParaRPr lang="en-US" sz="800" dirty="0" smtClean="0"/>
          </a:p>
          <a:p>
            <a:r>
              <a:rPr lang="en-US" sz="800" dirty="0" smtClean="0"/>
              <a:t>Source </a:t>
            </a:r>
            <a:r>
              <a:rPr lang="en-US" sz="800" dirty="0"/>
              <a:t>Name: VLSSr0037-0109, </a:t>
            </a:r>
            <a:r>
              <a:rPr lang="en-US" sz="800" dirty="0" err="1"/>
              <a:t>Jy_mean</a:t>
            </a:r>
            <a:r>
              <a:rPr lang="en-US" sz="800" dirty="0"/>
              <a:t>: 13.5028208174, </a:t>
            </a:r>
            <a:r>
              <a:rPr lang="en-US" sz="800" dirty="0" err="1"/>
              <a:t>Jy_err</a:t>
            </a:r>
            <a:r>
              <a:rPr lang="en-US" sz="800" dirty="0"/>
              <a:t>: 0.536846257225,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1.04717369225 </a:t>
            </a:r>
            <a:endParaRPr lang="en-US" sz="800" dirty="0" smtClean="0"/>
          </a:p>
          <a:p>
            <a:r>
              <a:rPr lang="en-US" sz="800" dirty="0" smtClean="0"/>
              <a:t>Source </a:t>
            </a:r>
            <a:r>
              <a:rPr lang="en-US" sz="800" dirty="0"/>
              <a:t>Name: VLSSr0006-0004, </a:t>
            </a:r>
            <a:r>
              <a:rPr lang="en-US" sz="800" dirty="0" err="1"/>
              <a:t>Jy_mean</a:t>
            </a:r>
            <a:r>
              <a:rPr lang="en-US" sz="800" dirty="0"/>
              <a:t>: 8.61071859234, </a:t>
            </a:r>
            <a:r>
              <a:rPr lang="en-US" sz="800" dirty="0" err="1"/>
              <a:t>Jy_err</a:t>
            </a:r>
            <a:r>
              <a:rPr lang="en-US" sz="800" dirty="0"/>
              <a:t>: 0.948612343221,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-0.209761172877 </a:t>
            </a:r>
            <a:endParaRPr lang="en-US" sz="800" dirty="0" smtClean="0"/>
          </a:p>
          <a:p>
            <a:r>
              <a:rPr lang="en-US" sz="800" dirty="0" smtClean="0"/>
              <a:t>Source </a:t>
            </a:r>
            <a:r>
              <a:rPr lang="en-US" sz="800" dirty="0"/>
              <a:t>Name: VLSSr0033+0628, </a:t>
            </a:r>
            <a:r>
              <a:rPr lang="en-US" sz="800" dirty="0" err="1"/>
              <a:t>Jy_mean</a:t>
            </a:r>
            <a:r>
              <a:rPr lang="en-US" sz="800" dirty="0"/>
              <a:t>: 1.2629442425, </a:t>
            </a:r>
            <a:r>
              <a:rPr lang="en-US" sz="800" dirty="0" err="1"/>
              <a:t>Jy_err</a:t>
            </a:r>
            <a:r>
              <a:rPr lang="en-US" sz="800" dirty="0"/>
              <a:t>: 0.272874864669,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-1.37265014584 </a:t>
            </a:r>
            <a:endParaRPr lang="en-US" sz="800" dirty="0" smtClean="0"/>
          </a:p>
          <a:p>
            <a:r>
              <a:rPr lang="en-US" sz="800" dirty="0" smtClean="0"/>
              <a:t>Source </a:t>
            </a:r>
            <a:r>
              <a:rPr lang="en-US" sz="800" dirty="0"/>
              <a:t>Name: VLSSr0040+1003, </a:t>
            </a:r>
            <a:r>
              <a:rPr lang="en-US" sz="800" dirty="0" err="1"/>
              <a:t>Jy_mean</a:t>
            </a:r>
            <a:r>
              <a:rPr lang="en-US" sz="800" dirty="0"/>
              <a:t>: 11.9768485094, </a:t>
            </a:r>
            <a:r>
              <a:rPr lang="en-US" sz="800" dirty="0" err="1"/>
              <a:t>Jy_err</a:t>
            </a:r>
            <a:r>
              <a:rPr lang="en-US" sz="800" dirty="0"/>
              <a:t>: 0.0447662842594,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0.682697141079 </a:t>
            </a:r>
            <a:endParaRPr lang="en-US" sz="800" dirty="0" smtClean="0"/>
          </a:p>
          <a:p>
            <a:r>
              <a:rPr lang="en-US" sz="800" dirty="0" smtClean="0"/>
              <a:t>Source </a:t>
            </a:r>
            <a:r>
              <a:rPr lang="en-US" sz="800" dirty="0"/>
              <a:t>Name: VLSSr0037+1319, </a:t>
            </a:r>
            <a:r>
              <a:rPr lang="en-US" sz="800" dirty="0" err="1"/>
              <a:t>Jy_mean</a:t>
            </a:r>
            <a:r>
              <a:rPr lang="en-US" sz="800" dirty="0"/>
              <a:t>: 6.7394599836, </a:t>
            </a:r>
            <a:r>
              <a:rPr lang="en-US" sz="800" dirty="0" err="1"/>
              <a:t>Jy_err</a:t>
            </a:r>
            <a:r>
              <a:rPr lang="en-US" sz="800" dirty="0"/>
              <a:t>: 0.0150170091991, </a:t>
            </a:r>
            <a:r>
              <a:rPr lang="en-US" sz="800" dirty="0" err="1"/>
              <a:t>Freq_mean</a:t>
            </a:r>
            <a:r>
              <a:rPr lang="en-US" sz="800" dirty="0"/>
              <a:t>: 339.130394204, </a:t>
            </a:r>
            <a:r>
              <a:rPr lang="en-US" sz="800" dirty="0" err="1"/>
              <a:t>Freq_err</a:t>
            </a:r>
            <a:r>
              <a:rPr lang="en-US" sz="800" dirty="0"/>
              <a:t>: 0.686109653019, </a:t>
            </a:r>
            <a:r>
              <a:rPr lang="en-US" sz="800" dirty="0" err="1"/>
              <a:t>ModelAlpha</a:t>
            </a:r>
            <a:r>
              <a:rPr lang="en-US" sz="800" dirty="0"/>
              <a:t>: -0.560562532763</a:t>
            </a:r>
          </a:p>
        </p:txBody>
      </p:sp>
    </p:spTree>
    <p:extLst>
      <p:ext uri="{BB962C8B-B14F-4D97-AF65-F5344CB8AC3E}">
        <p14:creationId xmlns:p14="http://schemas.microsoft.com/office/powerpoint/2010/main" val="106087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solidFill>
                  <a:schemeClr val="bg1"/>
                </a:solidFill>
                <a:latin typeface="Calibri" pitchFamily="34" charset="0"/>
              </a:rPr>
              <a:t>Outline of Talk</a:t>
            </a:r>
            <a:endParaRPr lang="en-US" sz="3600" dirty="0">
              <a:solidFill>
                <a:schemeClr val="bg1"/>
              </a:solidFill>
              <a:latin typeface="Calibri" pitchFamily="34" charset="0"/>
            </a:endParaRPr>
          </a:p>
        </p:txBody>
      </p:sp>
      <p:sp>
        <p:nvSpPr>
          <p:cNvPr id="2" name="Content Placeholder 1"/>
          <p:cNvSpPr>
            <a:spLocks noGrp="1"/>
          </p:cNvSpPr>
          <p:nvPr>
            <p:ph idx="1"/>
          </p:nvPr>
        </p:nvSpPr>
        <p:spPr>
          <a:xfrm>
            <a:off x="114300" y="1600200"/>
            <a:ext cx="8915400" cy="4930408"/>
          </a:xfrm>
        </p:spPr>
        <p:txBody>
          <a:bodyPr>
            <a:normAutofit/>
          </a:bodyPr>
          <a:lstStyle/>
          <a:p>
            <a:r>
              <a:rPr lang="en-US" sz="2400" dirty="0" smtClean="0">
                <a:latin typeface="Calibri" pitchFamily="34" charset="0"/>
              </a:rPr>
              <a:t>History of </a:t>
            </a:r>
            <a:r>
              <a:rPr lang="en-US" sz="2400" dirty="0">
                <a:latin typeface="Calibri" pitchFamily="34" charset="0"/>
              </a:rPr>
              <a:t>e</a:t>
            </a:r>
            <a:r>
              <a:rPr lang="en-US" sz="2400" dirty="0" smtClean="0">
                <a:latin typeface="Calibri" pitchFamily="34" charset="0"/>
              </a:rPr>
              <a:t>arly </a:t>
            </a:r>
            <a:r>
              <a:rPr lang="en-US" sz="2400" dirty="0" smtClean="0">
                <a:latin typeface="Calibri" pitchFamily="34" charset="0"/>
              </a:rPr>
              <a:t>Universe; the </a:t>
            </a:r>
            <a:r>
              <a:rPr lang="en-US" sz="2400" i="1" dirty="0" smtClean="0">
                <a:latin typeface="Calibri" pitchFamily="34" charset="0"/>
              </a:rPr>
              <a:t>Epoch of Reionization</a:t>
            </a:r>
            <a:endParaRPr lang="en-US" sz="2400" dirty="0" smtClean="0">
              <a:latin typeface="Calibri" pitchFamily="34" charset="0"/>
            </a:endParaRPr>
          </a:p>
          <a:p>
            <a:endParaRPr lang="en-US" sz="2400" dirty="0">
              <a:latin typeface="Calibri" pitchFamily="34" charset="0"/>
            </a:endParaRPr>
          </a:p>
          <a:p>
            <a:r>
              <a:rPr lang="en-US" sz="2400" dirty="0" smtClean="0">
                <a:latin typeface="Calibri" pitchFamily="34" charset="0"/>
              </a:rPr>
              <a:t>Goal: Map the evolution of structure of the early Universe using the Murchison </a:t>
            </a:r>
            <a:r>
              <a:rPr lang="en-US" sz="2400" dirty="0" err="1" smtClean="0">
                <a:latin typeface="Calibri" pitchFamily="34" charset="0"/>
              </a:rPr>
              <a:t>Widefield</a:t>
            </a:r>
            <a:r>
              <a:rPr lang="en-US" sz="2400" dirty="0" smtClean="0">
                <a:latin typeface="Calibri" pitchFamily="34" charset="0"/>
              </a:rPr>
              <a:t> Array (MWA).</a:t>
            </a:r>
          </a:p>
          <a:p>
            <a:endParaRPr lang="en-US" sz="2400" dirty="0">
              <a:latin typeface="Calibri" pitchFamily="34" charset="0"/>
            </a:endParaRPr>
          </a:p>
          <a:p>
            <a:r>
              <a:rPr lang="en-US" sz="2400" dirty="0" smtClean="0">
                <a:latin typeface="Calibri" pitchFamily="34" charset="0"/>
              </a:rPr>
              <a:t>Challenge: Bright </a:t>
            </a:r>
            <a:r>
              <a:rPr lang="en-US" sz="2400" dirty="0">
                <a:latin typeface="Calibri" pitchFamily="34" charset="0"/>
              </a:rPr>
              <a:t>r</a:t>
            </a:r>
            <a:r>
              <a:rPr lang="en-US" sz="2400" dirty="0" smtClean="0">
                <a:latin typeface="Calibri" pitchFamily="34" charset="0"/>
              </a:rPr>
              <a:t>adio </a:t>
            </a:r>
            <a:r>
              <a:rPr lang="en-US" sz="2400" dirty="0" smtClean="0">
                <a:latin typeface="Calibri" pitchFamily="34" charset="0"/>
              </a:rPr>
              <a:t>galaxies are drown out reionization signal.</a:t>
            </a:r>
          </a:p>
          <a:p>
            <a:endParaRPr lang="en-US" sz="2400" dirty="0">
              <a:latin typeface="Calibri" pitchFamily="34" charset="0"/>
            </a:endParaRPr>
          </a:p>
          <a:p>
            <a:r>
              <a:rPr lang="en-US" sz="2400" dirty="0" smtClean="0">
                <a:latin typeface="Calibri" pitchFamily="34" charset="0"/>
              </a:rPr>
              <a:t>Idea!: Characterize bright galaxies with the Very Large Array (VLA), then we can subtract their signal from the </a:t>
            </a:r>
            <a:r>
              <a:rPr lang="en-US" sz="2400" dirty="0" err="1" smtClean="0">
                <a:latin typeface="Calibri" pitchFamily="34" charset="0"/>
              </a:rPr>
              <a:t>EoR</a:t>
            </a:r>
            <a:r>
              <a:rPr lang="en-US" sz="2400" dirty="0" smtClean="0">
                <a:latin typeface="Calibri" pitchFamily="34" charset="0"/>
              </a:rPr>
              <a:t> measurements.</a:t>
            </a:r>
          </a:p>
          <a:p>
            <a:endParaRPr lang="en-US" sz="2400" dirty="0">
              <a:latin typeface="Calibri" pitchFamily="34" charset="0"/>
            </a:endParaRPr>
          </a:p>
          <a:p>
            <a:r>
              <a:rPr lang="en-US" sz="2400" dirty="0" smtClean="0">
                <a:latin typeface="Calibri" pitchFamily="34" charset="0"/>
              </a:rPr>
              <a:t>End-goal: Simulate foreground impact on </a:t>
            </a:r>
            <a:r>
              <a:rPr lang="en-US" sz="2400" dirty="0" err="1" smtClean="0">
                <a:latin typeface="Calibri" pitchFamily="34" charset="0"/>
              </a:rPr>
              <a:t>EoR</a:t>
            </a:r>
            <a:r>
              <a:rPr lang="en-US" sz="2400" dirty="0" smtClean="0">
                <a:latin typeface="Calibri" pitchFamily="34" charset="0"/>
              </a:rPr>
              <a:t> measurements from VLA observations</a:t>
            </a:r>
          </a:p>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endParaRPr lang="en-US" sz="2400" dirty="0" smtClean="0">
              <a:latin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Tree>
    <p:extLst>
      <p:ext uri="{BB962C8B-B14F-4D97-AF65-F5344CB8AC3E}">
        <p14:creationId xmlns:p14="http://schemas.microsoft.com/office/powerpoint/2010/main" val="2723198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solidFill>
                  <a:schemeClr val="bg1"/>
                </a:solidFill>
                <a:latin typeface="Calibri" pitchFamily="34" charset="0"/>
              </a:rPr>
              <a:t>History of the Early Universe</a:t>
            </a:r>
            <a:endParaRPr lang="en-US" sz="3600" dirty="0">
              <a:solidFill>
                <a:schemeClr val="bg1"/>
              </a:solidFill>
              <a:latin typeface="Calibri" pitchFamily="34" charset="0"/>
            </a:endParaRPr>
          </a:p>
        </p:txBody>
      </p:sp>
      <p:sp>
        <p:nvSpPr>
          <p:cNvPr id="2" name="Content Placeholder 1"/>
          <p:cNvSpPr>
            <a:spLocks noGrp="1"/>
          </p:cNvSpPr>
          <p:nvPr>
            <p:ph idx="1"/>
          </p:nvPr>
        </p:nvSpPr>
        <p:spPr>
          <a:xfrm>
            <a:off x="152400" y="3886200"/>
            <a:ext cx="8915400" cy="2819400"/>
          </a:xfrm>
        </p:spPr>
        <p:txBody>
          <a:bodyPr>
            <a:normAutofit/>
          </a:bodyPr>
          <a:lstStyle/>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endParaRPr lang="en-US" sz="2400" dirty="0" smtClean="0">
              <a:latin typeface="Calibri" pitchFamily="34" charset="0"/>
            </a:endParaRPr>
          </a:p>
          <a:p>
            <a:endParaRPr lang="en-US" sz="2400" dirty="0">
              <a:latin typeface="Calibri" pitchFamily="34" charset="0"/>
            </a:endParaRPr>
          </a:p>
          <a:p>
            <a:endParaRPr lang="en-US" sz="2400" dirty="0" smtClean="0">
              <a:latin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1678061"/>
            <a:ext cx="7391400" cy="3117827"/>
          </a:xfrm>
          <a:prstGeom prst="rect">
            <a:avLst/>
          </a:prstGeom>
        </p:spPr>
      </p:pic>
      <p:sp>
        <p:nvSpPr>
          <p:cNvPr id="10" name="Rectangle 9"/>
          <p:cNvSpPr/>
          <p:nvPr/>
        </p:nvSpPr>
        <p:spPr>
          <a:xfrm>
            <a:off x="762000" y="5136243"/>
            <a:ext cx="7924800" cy="3193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Helvetica" panose="020B0604020202020204" pitchFamily="34" charset="0"/>
                <a:cs typeface="Helvetica" panose="020B0604020202020204" pitchFamily="34" charset="0"/>
              </a:rPr>
              <a:t>The reionization history of the early universe, from Pritchard and Loeb 2012. </a:t>
            </a:r>
            <a:endParaRPr lang="en-US" sz="1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1998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Murchison </a:t>
            </a:r>
            <a:r>
              <a:rPr lang="en-US" sz="3600" dirty="0" err="1" smtClean="0">
                <a:solidFill>
                  <a:schemeClr val="bg1"/>
                </a:solidFill>
                <a:latin typeface="Calibri" pitchFamily="34" charset="0"/>
              </a:rPr>
              <a:t>Widefield</a:t>
            </a:r>
            <a:r>
              <a:rPr lang="en-US" sz="3600" dirty="0" smtClean="0">
                <a:solidFill>
                  <a:schemeClr val="bg1"/>
                </a:solidFill>
                <a:latin typeface="Calibri" pitchFamily="34" charset="0"/>
              </a:rPr>
              <a:t> Array (MWA)</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fontScale="92500" lnSpcReduction="20000"/>
          </a:bodyPr>
          <a:lstStyle/>
          <a:p>
            <a:r>
              <a:rPr lang="en-US" sz="2400" dirty="0" smtClean="0">
                <a:latin typeface="Calibri" pitchFamily="34" charset="0"/>
              </a:rPr>
              <a:t>Radio array in Western Australia, radio quiet environment. Started operation in 2013. ASU is a partner.</a:t>
            </a:r>
          </a:p>
          <a:p>
            <a:pPr marL="118872" indent="0">
              <a:buNone/>
            </a:pPr>
            <a:endParaRPr lang="en-US" sz="2400" dirty="0" smtClean="0">
              <a:latin typeface="Calibri" pitchFamily="34" charset="0"/>
            </a:endParaRPr>
          </a:p>
          <a:p>
            <a:r>
              <a:rPr lang="en-US" sz="2400" dirty="0" smtClean="0">
                <a:latin typeface="Calibri" pitchFamily="34" charset="0"/>
              </a:rPr>
              <a:t>Pathfinder (technology, skillset) for Square Kilometer Array (SKA).</a:t>
            </a:r>
          </a:p>
          <a:p>
            <a:pPr marL="118872" indent="0">
              <a:buNone/>
            </a:pPr>
            <a:endParaRPr lang="en-US" sz="2400" dirty="0" smtClean="0">
              <a:latin typeface="Calibri" pitchFamily="34" charset="0"/>
            </a:endParaRPr>
          </a:p>
          <a:p>
            <a:r>
              <a:rPr lang="en-US" sz="2400" dirty="0" smtClean="0">
                <a:latin typeface="Calibri" pitchFamily="34" charset="0"/>
              </a:rPr>
              <a:t>2048 Antennas, 128 ‘Tiles’.</a:t>
            </a:r>
          </a:p>
          <a:p>
            <a:endParaRPr lang="en-US" sz="2400" dirty="0" smtClean="0">
              <a:latin typeface="Calibri" pitchFamily="34" charset="0"/>
            </a:endParaRPr>
          </a:p>
          <a:p>
            <a:r>
              <a:rPr lang="en-US" sz="2400" dirty="0" smtClean="0">
                <a:latin typeface="Calibri" pitchFamily="34" charset="0"/>
              </a:rPr>
              <a:t>Epoch </a:t>
            </a:r>
            <a:r>
              <a:rPr lang="en-US" sz="2400" dirty="0" smtClean="0">
                <a:latin typeface="Calibri" pitchFamily="34" charset="0"/>
              </a:rPr>
              <a:t>of Reionization (</a:t>
            </a:r>
            <a:r>
              <a:rPr lang="en-US" sz="2400" dirty="0" err="1" smtClean="0">
                <a:latin typeface="Calibri" pitchFamily="34" charset="0"/>
              </a:rPr>
              <a:t>EoR</a:t>
            </a:r>
            <a:r>
              <a:rPr lang="en-US" sz="2400" dirty="0" smtClean="0">
                <a:latin typeface="Calibri" pitchFamily="34" charset="0"/>
              </a:rPr>
              <a:t>) is main science target.</a:t>
            </a:r>
            <a:endParaRPr lang="en-US" sz="2400" dirty="0">
              <a:latin typeface="Calibri"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387" y="3818514"/>
            <a:ext cx="2990005" cy="2777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99438"/>
            <a:ext cx="4445000" cy="2095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63056" y="6596390"/>
            <a:ext cx="2209800" cy="261610"/>
          </a:xfrm>
          <a:prstGeom prst="rect">
            <a:avLst/>
          </a:prstGeom>
          <a:noFill/>
        </p:spPr>
        <p:txBody>
          <a:bodyPr wrap="square" rtlCol="0">
            <a:spAutoFit/>
          </a:bodyPr>
          <a:lstStyle/>
          <a:p>
            <a:r>
              <a:rPr lang="en-US" sz="1100" dirty="0" smtClean="0"/>
              <a:t>Both figures from </a:t>
            </a:r>
            <a:r>
              <a:rPr lang="en-US" sz="1100" dirty="0" err="1" smtClean="0"/>
              <a:t>Pober</a:t>
            </a:r>
            <a:r>
              <a:rPr lang="en-US" sz="1100" dirty="0" smtClean="0"/>
              <a:t> et al. 2016</a:t>
            </a:r>
            <a:endParaRPr lang="en-US" sz="1100" dirty="0"/>
          </a:p>
        </p:txBody>
      </p:sp>
    </p:spTree>
    <p:extLst>
      <p:ext uri="{BB962C8B-B14F-4D97-AF65-F5344CB8AC3E}">
        <p14:creationId xmlns:p14="http://schemas.microsoft.com/office/powerpoint/2010/main" val="2590858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Foregrounds in the Primary Beam</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lnSpcReduction="10000"/>
          </a:bodyPr>
          <a:lstStyle/>
          <a:p>
            <a:r>
              <a:rPr lang="en-US" sz="2400" dirty="0" smtClean="0">
                <a:latin typeface="Calibri" pitchFamily="34" charset="0"/>
              </a:rPr>
              <a:t>Finding the reionization signal is tough.</a:t>
            </a:r>
          </a:p>
          <a:p>
            <a:endParaRPr lang="en-US" sz="2400" dirty="0">
              <a:latin typeface="Calibri" pitchFamily="34" charset="0"/>
            </a:endParaRPr>
          </a:p>
          <a:p>
            <a:r>
              <a:rPr lang="en-US" sz="2400" dirty="0" smtClean="0">
                <a:latin typeface="Calibri" pitchFamily="34" charset="0"/>
              </a:rPr>
              <a:t>Foregrounds are predicted to be </a:t>
            </a:r>
            <a:r>
              <a:rPr lang="en-US" sz="2400" dirty="0" smtClean="0">
                <a:latin typeface="Calibri" pitchFamily="34" charset="0"/>
              </a:rPr>
              <a:t>1,000-10,000</a:t>
            </a:r>
            <a:r>
              <a:rPr lang="en-US" sz="2400" dirty="0" smtClean="0">
                <a:latin typeface="Calibri" pitchFamily="34" charset="0"/>
              </a:rPr>
              <a:t> </a:t>
            </a:r>
            <a:r>
              <a:rPr lang="en-US" sz="2400" dirty="0" smtClean="0">
                <a:latin typeface="Calibri" pitchFamily="34" charset="0"/>
              </a:rPr>
              <a:t>brighter than </a:t>
            </a:r>
            <a:r>
              <a:rPr lang="en-US" sz="2400" dirty="0" err="1" smtClean="0">
                <a:latin typeface="Calibri" pitchFamily="34" charset="0"/>
              </a:rPr>
              <a:t>EoR</a:t>
            </a:r>
            <a:r>
              <a:rPr lang="en-US" sz="2400" dirty="0" smtClean="0">
                <a:latin typeface="Calibri" pitchFamily="34" charset="0"/>
              </a:rPr>
              <a:t> signal.</a:t>
            </a:r>
          </a:p>
          <a:p>
            <a:endParaRPr lang="en-US" sz="2400" dirty="0">
              <a:latin typeface="Calibri" pitchFamily="34" charset="0"/>
            </a:endParaRPr>
          </a:p>
          <a:p>
            <a:r>
              <a:rPr lang="en-US" sz="2400" dirty="0" smtClean="0">
                <a:latin typeface="Calibri" pitchFamily="34" charset="0"/>
              </a:rPr>
              <a:t>Need </a:t>
            </a:r>
            <a:r>
              <a:rPr lang="en-US" sz="2400" dirty="0" smtClean="0">
                <a:latin typeface="Calibri" pitchFamily="34" charset="0"/>
              </a:rPr>
              <a:t>foreground </a:t>
            </a:r>
            <a:r>
              <a:rPr lang="en-US" sz="2400" dirty="0">
                <a:latin typeface="Calibri" pitchFamily="34" charset="0"/>
              </a:rPr>
              <a:t>s</a:t>
            </a:r>
            <a:r>
              <a:rPr lang="en-US" sz="2400" dirty="0" smtClean="0">
                <a:latin typeface="Calibri" pitchFamily="34" charset="0"/>
              </a:rPr>
              <a:t>pectra </a:t>
            </a:r>
            <a:r>
              <a:rPr lang="en-US" sz="2400" dirty="0" smtClean="0">
                <a:latin typeface="Calibri" pitchFamily="34" charset="0"/>
              </a:rPr>
              <a:t>to characterize </a:t>
            </a:r>
            <a:r>
              <a:rPr lang="en-US" sz="2400" dirty="0" smtClean="0">
                <a:latin typeface="Calibri" pitchFamily="34" charset="0"/>
              </a:rPr>
              <a:t>foregrounds in order to </a:t>
            </a:r>
            <a:r>
              <a:rPr lang="en-US" sz="2400" dirty="0" smtClean="0">
                <a:latin typeface="Calibri" pitchFamily="34" charset="0"/>
              </a:rPr>
              <a:t>remove.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
        <p:nvSpPr>
          <p:cNvPr id="5" name="TextBox 4"/>
          <p:cNvSpPr txBox="1"/>
          <p:nvPr/>
        </p:nvSpPr>
        <p:spPr>
          <a:xfrm>
            <a:off x="5562600" y="6286500"/>
            <a:ext cx="2209800" cy="261610"/>
          </a:xfrm>
          <a:prstGeom prst="rect">
            <a:avLst/>
          </a:prstGeom>
          <a:noFill/>
        </p:spPr>
        <p:txBody>
          <a:bodyPr wrap="square" rtlCol="0">
            <a:spAutoFit/>
          </a:bodyPr>
          <a:lstStyle/>
          <a:p>
            <a:r>
              <a:rPr lang="en-US" sz="1100" dirty="0" smtClean="0"/>
              <a:t>Figure from </a:t>
            </a:r>
            <a:r>
              <a:rPr lang="en-US" sz="1100" dirty="0" err="1" smtClean="0"/>
              <a:t>Pober</a:t>
            </a:r>
            <a:r>
              <a:rPr lang="en-US" sz="1100" dirty="0" smtClean="0"/>
              <a:t> et al. 2016</a:t>
            </a:r>
            <a:endParaRPr lang="en-US" sz="11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81200"/>
            <a:ext cx="4572000" cy="334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82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Foregrounds in the Primary Beam</a:t>
            </a:r>
            <a:endParaRPr lang="en-US"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4191000" cy="430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601557"/>
            <a:ext cx="1002974" cy="475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95600" y="6477000"/>
            <a:ext cx="4355774" cy="369332"/>
          </a:xfrm>
          <a:prstGeom prst="rect">
            <a:avLst/>
          </a:prstGeom>
          <a:noFill/>
        </p:spPr>
        <p:txBody>
          <a:bodyPr wrap="square" rtlCol="0">
            <a:spAutoFit/>
          </a:bodyPr>
          <a:lstStyle/>
          <a:p>
            <a:r>
              <a:rPr lang="en-US" dirty="0" smtClean="0"/>
              <a:t>Figures from </a:t>
            </a:r>
            <a:r>
              <a:rPr lang="en-US" dirty="0" err="1" smtClean="0"/>
              <a:t>Pober</a:t>
            </a:r>
            <a:r>
              <a:rPr lang="en-US" dirty="0" smtClean="0"/>
              <a:t> et al. 2016.</a:t>
            </a:r>
            <a:endParaRPr lang="en-US" dirty="0"/>
          </a:p>
        </p:txBody>
      </p:sp>
    </p:spTree>
    <p:extLst>
      <p:ext uri="{BB962C8B-B14F-4D97-AF65-F5344CB8AC3E}">
        <p14:creationId xmlns:p14="http://schemas.microsoft.com/office/powerpoint/2010/main" val="109914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8001000" cy="5746096"/>
          </a:xfrm>
          <a:prstGeom prst="rect">
            <a:avLst/>
          </a:prstGeom>
        </p:spPr>
      </p:pic>
      <p:sp>
        <p:nvSpPr>
          <p:cNvPr id="6" name="TextBox 5"/>
          <p:cNvSpPr txBox="1"/>
          <p:nvPr/>
        </p:nvSpPr>
        <p:spPr>
          <a:xfrm>
            <a:off x="1181100" y="6203296"/>
            <a:ext cx="7010400" cy="369332"/>
          </a:xfrm>
          <a:prstGeom prst="rect">
            <a:avLst/>
          </a:prstGeom>
          <a:noFill/>
        </p:spPr>
        <p:txBody>
          <a:bodyPr wrap="square" rtlCol="0">
            <a:spAutoFit/>
          </a:bodyPr>
          <a:lstStyle/>
          <a:p>
            <a:r>
              <a:rPr lang="en-US" dirty="0" smtClean="0"/>
              <a:t>Power leakage into </a:t>
            </a:r>
            <a:r>
              <a:rPr lang="en-US" dirty="0" err="1" smtClean="0"/>
              <a:t>EoR</a:t>
            </a:r>
            <a:r>
              <a:rPr lang="en-US" dirty="0" smtClean="0"/>
              <a:t> window when the </a:t>
            </a:r>
            <a:r>
              <a:rPr lang="en-US" dirty="0" err="1" smtClean="0"/>
              <a:t>sidelobe</a:t>
            </a:r>
            <a:r>
              <a:rPr lang="en-US" dirty="0" smtClean="0"/>
              <a:t> is near Milky Way!</a:t>
            </a:r>
            <a:endParaRPr lang="en-US" dirty="0"/>
          </a:p>
        </p:txBody>
      </p:sp>
    </p:spTree>
    <p:extLst>
      <p:ext uri="{BB962C8B-B14F-4D97-AF65-F5344CB8AC3E}">
        <p14:creationId xmlns:p14="http://schemas.microsoft.com/office/powerpoint/2010/main" val="20771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Calibri" pitchFamily="34" charset="0"/>
              </a:rPr>
              <a:t>Observing with the VLA</a:t>
            </a:r>
            <a:endParaRPr lang="en-US" sz="3600" dirty="0">
              <a:solidFill>
                <a:schemeClr val="bg1"/>
              </a:solidFill>
              <a:latin typeface="Calibri" pitchFamily="34" charset="0"/>
            </a:endParaRPr>
          </a:p>
        </p:txBody>
      </p:sp>
      <p:sp>
        <p:nvSpPr>
          <p:cNvPr id="3" name="Content Placeholder 2"/>
          <p:cNvSpPr>
            <a:spLocks noGrp="1"/>
          </p:cNvSpPr>
          <p:nvPr>
            <p:ph idx="1"/>
          </p:nvPr>
        </p:nvSpPr>
        <p:spPr>
          <a:xfrm>
            <a:off x="457200" y="1775192"/>
            <a:ext cx="3505200" cy="4625609"/>
          </a:xfrm>
        </p:spPr>
        <p:txBody>
          <a:bodyPr>
            <a:normAutofit fontScale="70000" lnSpcReduction="20000"/>
          </a:bodyPr>
          <a:lstStyle/>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We observed 68 bright radio sources in the northern </a:t>
            </a:r>
            <a:r>
              <a:rPr lang="en-US" sz="2400" dirty="0" err="1">
                <a:latin typeface="Helvetica" panose="020B0604020202020204" pitchFamily="34" charset="0"/>
                <a:cs typeface="Helvetica" panose="020B0604020202020204" pitchFamily="34" charset="0"/>
              </a:rPr>
              <a:t>sidelobe</a:t>
            </a:r>
            <a:r>
              <a:rPr lang="en-US" sz="2400" dirty="0">
                <a:latin typeface="Helvetica" panose="020B0604020202020204" pitchFamily="34" charset="0"/>
                <a:cs typeface="Helvetica" panose="020B0604020202020204" pitchFamily="34" charset="0"/>
              </a:rPr>
              <a:t> of the MWA’s primary beam in April of 2014.</a:t>
            </a: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The calibrator 0137+331=3C48 was also included in the observation, a primary calibrator for the MWA.</a:t>
            </a: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endParaRPr lang="en-US" sz="2400" dirty="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a:latin typeface="Helvetica" panose="020B0604020202020204" pitchFamily="34" charset="0"/>
                <a:cs typeface="Helvetica" panose="020B0604020202020204" pitchFamily="34" charset="0"/>
              </a:rPr>
              <a:t>The P-band receiver (236-492 MHz) is the lowest frequency band currently available at JVLA and is the closest frequency band to the MWA </a:t>
            </a:r>
            <a:r>
              <a:rPr lang="en-US" sz="2400" dirty="0" err="1">
                <a:latin typeface="Helvetica" panose="020B0604020202020204" pitchFamily="34" charset="0"/>
                <a:cs typeface="Helvetica" panose="020B0604020202020204" pitchFamily="34" charset="0"/>
              </a:rPr>
              <a:t>EoR</a:t>
            </a:r>
            <a:r>
              <a:rPr lang="en-US" sz="2400" dirty="0">
                <a:latin typeface="Helvetica" panose="020B0604020202020204" pitchFamily="34" charset="0"/>
                <a:cs typeface="Helvetica" panose="020B0604020202020204" pitchFamily="34" charset="0"/>
              </a:rPr>
              <a:t> observation (140-200 MHz</a:t>
            </a:r>
            <a:r>
              <a:rPr lang="en-US" sz="2400" dirty="0" smtClean="0">
                <a:latin typeface="Helvetica" panose="020B0604020202020204" pitchFamily="34" charset="0"/>
                <a:cs typeface="Helvetica" panose="020B0604020202020204" pitchFamily="34" charset="0"/>
              </a:rPr>
              <a:t>).</a:t>
            </a:r>
          </a:p>
          <a:p>
            <a:pPr marL="342900" indent="-342900">
              <a:buFont typeface="Courier New" panose="02070309020205020404" pitchFamily="49" charset="0"/>
              <a:buChar char="o"/>
            </a:pPr>
            <a:endParaRPr lang="en-US" sz="2400" dirty="0" smtClean="0">
              <a:latin typeface="Helvetica" panose="020B0604020202020204" pitchFamily="34" charset="0"/>
              <a:cs typeface="Helvetica" panose="020B0604020202020204" pitchFamily="34" charset="0"/>
            </a:endParaRPr>
          </a:p>
          <a:p>
            <a:pPr marL="342900" indent="-342900">
              <a:buFont typeface="Courier New" panose="02070309020205020404" pitchFamily="49" charset="0"/>
              <a:buChar char="o"/>
            </a:pPr>
            <a:r>
              <a:rPr lang="en-US" sz="2400" dirty="0" smtClean="0">
                <a:latin typeface="Helvetica" panose="020B0604020202020204" pitchFamily="34" charset="0"/>
                <a:cs typeface="Helvetica" panose="020B0604020202020204" pitchFamily="34" charset="0"/>
              </a:rPr>
              <a:t>VLA has high spectral resolution.</a:t>
            </a:r>
            <a:endParaRPr lang="en-US" sz="2400" dirty="0">
              <a:latin typeface="Helvetica" panose="020B0604020202020204" pitchFamily="34" charset="0"/>
              <a:cs typeface="Helvetica"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898" y="5714999"/>
            <a:ext cx="855103" cy="1143003"/>
          </a:xfrm>
          <a:prstGeom prst="rect">
            <a:avLst/>
          </a:prstGeom>
        </p:spPr>
      </p:pic>
      <p:sp>
        <p:nvSpPr>
          <p:cNvPr id="5" name="TextBox 4"/>
          <p:cNvSpPr txBox="1"/>
          <p:nvPr/>
        </p:nvSpPr>
        <p:spPr>
          <a:xfrm>
            <a:off x="5334000" y="6387561"/>
            <a:ext cx="2209800" cy="261610"/>
          </a:xfrm>
          <a:prstGeom prst="rect">
            <a:avLst/>
          </a:prstGeom>
          <a:noFill/>
        </p:spPr>
        <p:txBody>
          <a:bodyPr wrap="square" rtlCol="0">
            <a:spAutoFit/>
          </a:bodyPr>
          <a:lstStyle/>
          <a:p>
            <a:r>
              <a:rPr lang="en-US" sz="1100" dirty="0" smtClean="0"/>
              <a:t>Antenna Layout of the VLA</a:t>
            </a:r>
            <a:endParaRPr lang="en-US" sz="11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870" t="4304" r="28207"/>
          <a:stretch/>
        </p:blipFill>
        <p:spPr>
          <a:xfrm>
            <a:off x="4876800" y="1763160"/>
            <a:ext cx="2835872" cy="4400222"/>
          </a:xfrm>
          <a:prstGeom prst="rect">
            <a:avLst/>
          </a:prstGeom>
        </p:spPr>
      </p:pic>
    </p:spTree>
    <p:extLst>
      <p:ext uri="{BB962C8B-B14F-4D97-AF65-F5344CB8AC3E}">
        <p14:creationId xmlns:p14="http://schemas.microsoft.com/office/powerpoint/2010/main" val="722899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04800"/>
            <a:ext cx="8900160" cy="5562600"/>
          </a:xfrm>
          <a:prstGeom prst="rect">
            <a:avLst/>
          </a:prstGeom>
        </p:spPr>
      </p:pic>
      <p:sp>
        <p:nvSpPr>
          <p:cNvPr id="5" name="TextBox 4"/>
          <p:cNvSpPr txBox="1"/>
          <p:nvPr/>
        </p:nvSpPr>
        <p:spPr>
          <a:xfrm>
            <a:off x="304800" y="6172200"/>
            <a:ext cx="4800600" cy="369332"/>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rPr>
              <a:t>A VLA Antenna in Socorro, New Mexico.</a:t>
            </a:r>
            <a:endParaRPr lang="en-US" dirty="0"/>
          </a:p>
        </p:txBody>
      </p:sp>
    </p:spTree>
    <p:extLst>
      <p:ext uri="{BB962C8B-B14F-4D97-AF65-F5344CB8AC3E}">
        <p14:creationId xmlns:p14="http://schemas.microsoft.com/office/powerpoint/2010/main" val="2602428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841</TotalTime>
  <Words>1125</Words>
  <Application>Microsoft Office PowerPoint</Application>
  <PresentationFormat>On-screen Show (4:3)</PresentationFormat>
  <Paragraphs>129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Corbel</vt:lpstr>
      <vt:lpstr>Courier New</vt:lpstr>
      <vt:lpstr>Helvetica</vt:lpstr>
      <vt:lpstr>Wingdings</vt:lpstr>
      <vt:lpstr>Wingdings 2</vt:lpstr>
      <vt:lpstr>Wingdings 3</vt:lpstr>
      <vt:lpstr>Module</vt:lpstr>
      <vt:lpstr>Foreground Characterization for the Murchison Widefield Array's Northern  Sidelobe Using the VLA   Spring 2016 NASA Space Grant Symposium University of Arizona, Tuscon, Arizona  Michael Busch Dr. Judd Bowman Dr. Danny Jacobs Piyanat “Boom” Kittiwist  </vt:lpstr>
      <vt:lpstr>Outline of Talk</vt:lpstr>
      <vt:lpstr>History of the Early Universe</vt:lpstr>
      <vt:lpstr>Murchison Widefield Array (MWA)</vt:lpstr>
      <vt:lpstr>Foregrounds in the Primary Beam</vt:lpstr>
      <vt:lpstr>Foregrounds in the Primary Beam</vt:lpstr>
      <vt:lpstr>PowerPoint Presentation</vt:lpstr>
      <vt:lpstr>Observing with the VLA</vt:lpstr>
      <vt:lpstr>PowerPoint Presentation</vt:lpstr>
      <vt:lpstr>Challenges: Radio Frequency Interference</vt:lpstr>
      <vt:lpstr>Data Pipeline &amp; CASA</vt:lpstr>
      <vt:lpstr>Results</vt:lpstr>
      <vt:lpstr>Next Steps </vt:lpstr>
      <vt:lpstr>Questions? / Acknowledgements</vt:lpstr>
      <vt:lpstr>Table of 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MikeCity</dc:creator>
  <cp:lastModifiedBy>Michael Busch</cp:lastModifiedBy>
  <cp:revision>50</cp:revision>
  <dcterms:created xsi:type="dcterms:W3CDTF">2014-03-31T08:11:48Z</dcterms:created>
  <dcterms:modified xsi:type="dcterms:W3CDTF">2016-04-07T01:14:28Z</dcterms:modified>
</cp:coreProperties>
</file>